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7" r:id="rId1"/>
  </p:sldMasterIdLst>
  <p:notesMasterIdLst>
    <p:notesMasterId r:id="rId29"/>
  </p:notesMasterIdLst>
  <p:sldIdLst>
    <p:sldId id="256" r:id="rId2"/>
    <p:sldId id="305" r:id="rId3"/>
    <p:sldId id="312" r:id="rId4"/>
    <p:sldId id="390" r:id="rId5"/>
    <p:sldId id="340" r:id="rId6"/>
    <p:sldId id="336" r:id="rId7"/>
    <p:sldId id="417" r:id="rId8"/>
    <p:sldId id="367" r:id="rId9"/>
    <p:sldId id="408" r:id="rId10"/>
    <p:sldId id="391" r:id="rId11"/>
    <p:sldId id="409" r:id="rId12"/>
    <p:sldId id="392" r:id="rId13"/>
    <p:sldId id="396" r:id="rId14"/>
    <p:sldId id="398" r:id="rId15"/>
    <p:sldId id="412" r:id="rId16"/>
    <p:sldId id="399" r:id="rId17"/>
    <p:sldId id="400" r:id="rId18"/>
    <p:sldId id="401" r:id="rId19"/>
    <p:sldId id="419" r:id="rId20"/>
    <p:sldId id="420" r:id="rId21"/>
    <p:sldId id="402" r:id="rId22"/>
    <p:sldId id="418" r:id="rId23"/>
    <p:sldId id="308" r:id="rId24"/>
    <p:sldId id="279" r:id="rId25"/>
    <p:sldId id="405" r:id="rId26"/>
    <p:sldId id="406" r:id="rId27"/>
    <p:sldId id="40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B39"/>
    <a:srgbClr val="262626"/>
    <a:srgbClr val="252125"/>
    <a:srgbClr val="292834"/>
    <a:srgbClr val="242B34"/>
    <a:srgbClr val="26406C"/>
    <a:srgbClr val="635E39"/>
    <a:srgbClr val="2B2B2B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89" autoAdjust="0"/>
    <p:restoredTop sz="94622" autoAdjust="0"/>
  </p:normalViewPr>
  <p:slideViewPr>
    <p:cSldViewPr snapToGrid="0">
      <p:cViewPr varScale="1">
        <p:scale>
          <a:sx n="93" d="100"/>
          <a:sy n="93" d="100"/>
        </p:scale>
        <p:origin x="1614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6" Type="http://schemas.openxmlformats.org/officeDocument/2006/relationships/image" Target="../media/image11.emf"/><Relationship Id="rId11" Type="http://schemas.openxmlformats.org/officeDocument/2006/relationships/package" Target="../embeddings/Microsoft_Excel_Worksheet9.xlsx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charts/_rels/char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17.emf"/><Relationship Id="rId7" Type="http://schemas.openxmlformats.org/officeDocument/2006/relationships/image" Target="../media/image10.emf"/><Relationship Id="rId2" Type="http://schemas.openxmlformats.org/officeDocument/2006/relationships/image" Target="../media/image16.emf"/><Relationship Id="rId1" Type="http://schemas.openxmlformats.org/officeDocument/2006/relationships/image" Target="../media/image6.emf"/><Relationship Id="rId6" Type="http://schemas.openxmlformats.org/officeDocument/2006/relationships/image" Target="../media/image15.emf"/><Relationship Id="rId11" Type="http://schemas.openxmlformats.org/officeDocument/2006/relationships/package" Target="../embeddings/Microsoft_Excel_Worksheet10.xlsx"/><Relationship Id="rId5" Type="http://schemas.openxmlformats.org/officeDocument/2006/relationships/image" Target="../media/image13.emf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8.emf"/><Relationship Id="rId7" Type="http://schemas.openxmlformats.org/officeDocument/2006/relationships/image" Target="../media/image11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6" Type="http://schemas.openxmlformats.org/officeDocument/2006/relationships/image" Target="../media/image10.emf"/><Relationship Id="rId11" Type="http://schemas.openxmlformats.org/officeDocument/2006/relationships/package" Target="../embeddings/Microsoft_Excel_Worksheet12.xlsx"/><Relationship Id="rId5" Type="http://schemas.openxmlformats.org/officeDocument/2006/relationships/image" Target="../media/image13.emf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image" Target="../media/image19.emf"/></Relationships>
</file>

<file path=ppt/charts/_rels/char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9.emf"/><Relationship Id="rId9" Type="http://schemas.openxmlformats.org/officeDocument/2006/relationships/package" Target="../embeddings/Microsoft_Excel_Worksheet13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8.emf"/><Relationship Id="rId7" Type="http://schemas.openxmlformats.org/officeDocument/2006/relationships/image" Target="../media/image29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Relationship Id="rId9" Type="http://schemas.openxmlformats.org/officeDocument/2006/relationships/package" Target="../embeddings/Microsoft_Excel_Worksheet16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4394138232721"/>
          <c:y val="0.12015869582144041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C705-554F-A16A-46E3F7053A9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C705-554F-A16A-46E3F7053A96}"/>
              </c:ext>
            </c:extLst>
          </c:dPt>
          <c:dPt>
            <c:idx val="2"/>
            <c:bubble3D val="0"/>
            <c:explosion val="3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C705-554F-A16A-46E3F7053A9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7-144B-1743-A4E0-C477071BD640}"/>
              </c:ext>
            </c:extLst>
          </c:dPt>
          <c:dLbls>
            <c:dLbl>
              <c:idx val="0"/>
              <c:layout>
                <c:manualLayout>
                  <c:x val="7.5524387576552934E-3"/>
                  <c:y val="-1.661736867971125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49999999999998"/>
                      <c:h val="8.78779100242956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705-554F-A16A-46E3F7053A96}"/>
                </c:ext>
              </c:extLst>
            </c:dLbl>
            <c:dLbl>
              <c:idx val="1"/>
              <c:layout>
                <c:manualLayout>
                  <c:x val="-8.3511592300962896E-3"/>
                  <c:y val="3.4099677418716764E-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05-554F-A16A-46E3F7053A96}"/>
                </c:ext>
              </c:extLst>
            </c:dLbl>
            <c:dLbl>
              <c:idx val="2"/>
              <c:layout>
                <c:manualLayout>
                  <c:x val="-2.0045931758530183E-4"/>
                  <c:y val="-5.6841487056738534E-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05-554F-A16A-46E3F7053A96}"/>
                </c:ext>
              </c:extLst>
            </c:dLbl>
            <c:dLbl>
              <c:idx val="3"/>
              <c:layout>
                <c:manualLayout>
                  <c:x val="-4.7538823272090984E-3"/>
                  <c:y val="-0.26776026738695852"/>
                </c:manualLayout>
              </c:layout>
              <c:numFmt formatCode="0.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423556430446176E-2"/>
                      <c:h val="9.66474311909613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44B-1743-A4E0-C477071BD64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Θετικά</c:v>
                </c:pt>
                <c:pt idx="1">
                  <c:v>Αρνητικά</c:v>
                </c:pt>
                <c:pt idx="2">
                  <c:v>Ούτε - ούτε (αυθ.)</c:v>
                </c:pt>
                <c:pt idx="3">
                  <c:v>ΔΓ/ΔΑ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0.25714285714285712</c:v>
                </c:pt>
                <c:pt idx="1">
                  <c:v>0.22857142857142859</c:v>
                </c:pt>
                <c:pt idx="2">
                  <c:v>0.49714285714285722</c:v>
                </c:pt>
                <c:pt idx="3">
                  <c:v>1.714285714285714E-2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05-554F-A16A-46E3F7053A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4394138232721"/>
          <c:y val="0.12015869582144041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AA4F-42D0-B5DB-1F8CFCEFFA4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AA4F-42D0-B5DB-1F8CFCEFFA45}"/>
              </c:ext>
            </c:extLst>
          </c:dPt>
          <c:dPt>
            <c:idx val="2"/>
            <c:bubble3D val="0"/>
            <c:explosion val="3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AA4F-42D0-B5DB-1F8CFCEFFA4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7-AA4F-42D0-B5DB-1F8CFCEFFA45}"/>
              </c:ext>
            </c:extLst>
          </c:dPt>
          <c:dLbls>
            <c:dLbl>
              <c:idx val="0"/>
              <c:layout>
                <c:manualLayout>
                  <c:x val="7.5524387576552934E-3"/>
                  <c:y val="-1.661736867971125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49999999999998"/>
                      <c:h val="8.78779100242956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A4F-42D0-B5DB-1F8CFCEFFA45}"/>
                </c:ext>
              </c:extLst>
            </c:dLbl>
            <c:dLbl>
              <c:idx val="1"/>
              <c:layout>
                <c:manualLayout>
                  <c:x val="-8.3511592300962896E-3"/>
                  <c:y val="3.4099677418716764E-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4F-42D0-B5DB-1F8CFCEFFA45}"/>
                </c:ext>
              </c:extLst>
            </c:dLbl>
            <c:dLbl>
              <c:idx val="2"/>
              <c:layout>
                <c:manualLayout>
                  <c:x val="-2.0045931758530183E-4"/>
                  <c:y val="-5.6841487056738534E-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A4F-42D0-B5DB-1F8CFCEFFA45}"/>
                </c:ext>
              </c:extLst>
            </c:dLbl>
            <c:dLbl>
              <c:idx val="3"/>
              <c:layout>
                <c:manualLayout>
                  <c:x val="-4.7538823272090984E-3"/>
                  <c:y val="-0.26776026738695852"/>
                </c:manualLayout>
              </c:layout>
              <c:numFmt formatCode="0.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423556430446176E-2"/>
                      <c:h val="9.66474311909613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A4F-42D0-B5DB-1F8CFCEFFA4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Θετικά</c:v>
                </c:pt>
                <c:pt idx="1">
                  <c:v>Αρνητικά</c:v>
                </c:pt>
                <c:pt idx="2">
                  <c:v>Ούτε - ούτε (αυθ.)</c:v>
                </c:pt>
                <c:pt idx="3">
                  <c:v>ΔΓ/ΔΑ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0.37714285714285722</c:v>
                </c:pt>
                <c:pt idx="1">
                  <c:v>0.34857142857142859</c:v>
                </c:pt>
                <c:pt idx="2">
                  <c:v>0.23428571428571429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A4F-42D0-B5DB-1F8CFCEFFA4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4394138232721"/>
          <c:y val="0.12015869582144041"/>
          <c:w val="0.49521292650918636"/>
          <c:h val="0.8565837113487868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99496937882763"/>
          <c:y val="7.7370596605442932E-2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explosion val="3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C705-554F-A16A-46E3F7053A9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C705-554F-A16A-46E3F7053A96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C705-554F-A16A-46E3F7053A9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7-144B-1743-A4E0-C477071BD640}"/>
              </c:ext>
            </c:extLst>
          </c:dPt>
          <c:dLbls>
            <c:dLbl>
              <c:idx val="0"/>
              <c:layout>
                <c:manualLayout>
                  <c:x val="1.9968832020996357E-3"/>
                  <c:y val="1.9922302848062401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49999999999998"/>
                      <c:h val="8.78779100242956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705-554F-A16A-46E3F7053A96}"/>
                </c:ext>
              </c:extLst>
            </c:dLbl>
            <c:dLbl>
              <c:idx val="1"/>
              <c:layout>
                <c:manualLayout>
                  <c:x val="-1.7825896762904636E-5"/>
                  <c:y val="0.11859766782669334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05-554F-A16A-46E3F7053A96}"/>
                </c:ext>
              </c:extLst>
            </c:dLbl>
            <c:dLbl>
              <c:idx val="2"/>
              <c:layout>
                <c:manualLayout>
                  <c:x val="-1.2700459317585303E-2"/>
                  <c:y val="-1.1166897647021378E-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05-554F-A16A-46E3F7053A96}"/>
                </c:ext>
              </c:extLst>
            </c:dLbl>
            <c:dLbl>
              <c:idx val="3"/>
              <c:layout>
                <c:manualLayout>
                  <c:x val="-1.1698326771653543E-2"/>
                  <c:y val="-0.1467226054512082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423556430446176E-2"/>
                      <c:h val="9.66474311909613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44B-1743-A4E0-C477071BD64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Θετικά</c:v>
                </c:pt>
                <c:pt idx="1">
                  <c:v>Αρνητικά</c:v>
                </c:pt>
                <c:pt idx="2">
                  <c:v>Ούτε θετικά, ούτε αρνητικά (αυθ.)</c:v>
                </c:pt>
                <c:pt idx="3">
                  <c:v>ΔΓ/ΔΑ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0.314</c:v>
                </c:pt>
                <c:pt idx="1">
                  <c:v>0.42899999999999999</c:v>
                </c:pt>
                <c:pt idx="2">
                  <c:v>0.22900000000000001</c:v>
                </c:pt>
                <c:pt idx="3">
                  <c:v>2.9000000000000001E-2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05-554F-A16A-46E3F7053A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616360454943"/>
          <c:y val="0.10201617348000273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explosion val="3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C705-554F-A16A-46E3F7053A9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C705-554F-A16A-46E3F7053A9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C705-554F-A16A-46E3F7053A96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7-87B4-4B86-9E90-2E97F99C0744}"/>
              </c:ext>
            </c:extLst>
          </c:dPt>
          <c:dLbls>
            <c:dLbl>
              <c:idx val="0"/>
              <c:layout>
                <c:manualLayout>
                  <c:x val="-1.6666666666666666E-2"/>
                  <c:y val="-3.7762455811183405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05-554F-A16A-46E3F7053A96}"/>
                </c:ext>
              </c:extLst>
            </c:dLbl>
            <c:dLbl>
              <c:idx val="2"/>
              <c:layout>
                <c:manualLayout>
                  <c:x val="-2.6388779527559057E-2"/>
                  <c:y val="-1.1418647352429688E-3"/>
                </c:manualLayout>
              </c:layout>
              <c:numFmt formatCode="0.0%" sourceLinked="0"/>
              <c:spPr>
                <a:solidFill>
                  <a:srgbClr val="FFC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720133420822397"/>
                      <c:h val="0.1149401042495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705-554F-A16A-46E3F7053A96}"/>
                </c:ext>
              </c:extLst>
            </c:dLbl>
            <c:dLbl>
              <c:idx val="3"/>
              <c:layout>
                <c:manualLayout>
                  <c:x val="-5.0925337632079971E-17"/>
                  <c:y val="-5.48095072916605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B4-4B86-9E90-2E97F99C074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Αυξηθεί</c:v>
                </c:pt>
                <c:pt idx="1">
                  <c:v>Έχει μείνει ίδιος</c:v>
                </c:pt>
                <c:pt idx="2">
                  <c:v>Μειωθεί</c:v>
                </c:pt>
                <c:pt idx="3">
                  <c:v>ΔΓ/ΔΑ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0.58857142857142852</c:v>
                </c:pt>
                <c:pt idx="1">
                  <c:v>0.24571428571428569</c:v>
                </c:pt>
                <c:pt idx="2">
                  <c:v>0.1257142857142857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05-554F-A16A-46E3F7053A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139545056867892"/>
          <c:y val="3.4062280730462698E-2"/>
          <c:w val="0.54514873140857389"/>
          <c:h val="0.929398041171154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Ναι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63F-431D-8DDD-FDD56C041443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63F-431D-8DDD-FDD56C04144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E63F-431D-8DDD-FDD56C04144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E63F-431D-8DDD-FDD56C041443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E63F-431D-8DDD-FDD56C04144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E63F-431D-8DDD-FDD56C04144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E63F-431D-8DDD-FDD56C04144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E63F-431D-8DDD-FDD56C04144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6F1F-4ABF-8B37-000D8C1318FB}"/>
              </c:ext>
            </c:extLst>
          </c:dPt>
          <c:cat>
            <c:strRef>
              <c:f>Φύλλο1!$A$2:$A$11</c:f>
              <c:strCache>
                <c:ptCount val="10"/>
                <c:pt idx="0">
                  <c:v>Προσπάθεια απαξίωσης του ιατρικού επαγγέλματος</c:v>
                </c:pt>
                <c:pt idx="1">
                  <c:v>Γενικότερες υλικοτεχνικές ελλείψεις του Δημοσίου Τομέα Υγείας</c:v>
                </c:pt>
                <c:pt idx="2">
                  <c:v>Περιορισμένος χρόνος για επιστημονική ενημέρωση</c:v>
                </c:pt>
                <c:pt idx="3">
                  <c:v>Μείωση συντάξεων/αύξηση ορίων συνταξιοδότησης</c:v>
                </c:pt>
                <c:pt idx="4">
                  <c:v>Πολλές νομοθετικές αλλαγές</c:v>
                </c:pt>
                <c:pt idx="5">
                  <c:v>Καθυστερήσεις πληρωμών </c:v>
                </c:pt>
                <c:pt idx="6">
                  <c:v>Ενόχληση επισκέψεων αντιπροσώπων κατά τη διάρκεια της εργασίας μου</c:v>
                </c:pt>
                <c:pt idx="7">
                  <c:v>Οι σχέσεις μου με τις φαρμακευτικές εταιρίες </c:v>
                </c:pt>
                <c:pt idx="8">
                  <c:v>Άλλο</c:v>
                </c:pt>
                <c:pt idx="9">
                  <c:v>ΔΓ/ΔΑ</c:v>
                </c:pt>
              </c:strCache>
            </c:strRef>
          </c:cat>
          <c:val>
            <c:numRef>
              <c:f>Φύλλο1!$B$2:$B$11</c:f>
              <c:numCache>
                <c:formatCode>0.0%</c:formatCode>
                <c:ptCount val="10"/>
                <c:pt idx="0">
                  <c:v>0.41142857142857142</c:v>
                </c:pt>
                <c:pt idx="1">
                  <c:v>0.20571428571428571</c:v>
                </c:pt>
                <c:pt idx="2">
                  <c:v>7.4285714285714288E-2</c:v>
                </c:pt>
                <c:pt idx="3">
                  <c:v>6.2857142857142861E-2</c:v>
                </c:pt>
                <c:pt idx="4">
                  <c:v>5.7142857142857141E-2</c:v>
                </c:pt>
                <c:pt idx="5">
                  <c:v>4.5714285714285707E-2</c:v>
                </c:pt>
                <c:pt idx="6">
                  <c:v>2.2857142857142861E-2</c:v>
                </c:pt>
                <c:pt idx="7">
                  <c:v>5.7142857142857143E-3</c:v>
                </c:pt>
                <c:pt idx="8">
                  <c:v>5.1428571428571428E-2</c:v>
                </c:pt>
                <c:pt idx="9">
                  <c:v>6.2857142857142861E-2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63F-431D-8DDD-FDD56C041443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E63F-431D-8DDD-FDD56C041443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E63F-431D-8DDD-FDD56C041443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E63F-431D-8DDD-FDD56C041443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E63F-431D-8DDD-FDD56C041443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E63F-431D-8DDD-FDD56C041443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E63F-431D-8DDD-FDD56C041443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8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E63F-431D-8DDD-FDD56C041443}"/>
              </c:ext>
            </c:extLst>
          </c:dPt>
          <c:dPt>
            <c:idx val="8"/>
            <c:invertIfNegative val="0"/>
            <c:bubble3D val="0"/>
            <c:spPr>
              <a:blipFill>
                <a:blip xmlns:r="http://schemas.openxmlformats.org/officeDocument/2006/relationships" r:embed="rId9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E63F-431D-8DDD-FDD56C041443}"/>
              </c:ext>
            </c:extLst>
          </c:dPt>
          <c:dPt>
            <c:idx val="9"/>
            <c:invertIfNegative val="0"/>
            <c:bubble3D val="0"/>
            <c:spPr>
              <a:blipFill>
                <a:blip xmlns:r="http://schemas.openxmlformats.org/officeDocument/2006/relationships" r:embed="rId10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6-E63F-431D-8DDD-FDD56C041443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503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D3865C53-94B4-43A4-AF2E-5EF214A49639}" type="CELLRANGE">
                      <a:rPr lang="en-US"/>
                      <a:pPr>
                        <a:defRPr sz="2000" b="1" i="0" u="none" strike="noStrike" kern="1200" baseline="0">
                          <a:solidFill>
                            <a:schemeClr val="tx2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E63F-431D-8DDD-FDD56C041443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503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E908DF6D-177F-4BA3-A4AE-271FB1595047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E63F-431D-8DDD-FDD56C041443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503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6C9B76EC-9AB8-44FE-89A5-7FE4B563BA57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2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E63F-431D-8DDD-FDD56C041443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503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54909CC2-6FF0-4BC0-BE60-3B29685205A8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E63F-431D-8DDD-FDD56C041443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503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39E9D4E1-A55B-4A99-B1FD-EEC9A0602C3A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E63F-431D-8DDD-FDD56C041443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lIns="503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4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75EB0C9D-57CA-46D6-AAE9-57372832F1D2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4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E63F-431D-8DDD-FDD56C041443}"/>
                </c:ext>
              </c:extLst>
            </c:dLbl>
            <c:dLbl>
              <c:idx val="6"/>
              <c:tx>
                <c:rich>
                  <a:bodyPr rot="0" spcFirstLastPara="1" vertOverflow="ellipsis" vert="horz" wrap="square" lIns="503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3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6C2DB269-21D8-4118-A47D-2F5AE541DBF2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3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E63F-431D-8DDD-FDD56C041443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B5679FB5-E43C-46E1-8E18-26791DE057AE}" type="CELLRANGE">
                      <a:rPr lang="el-GR"/>
                      <a:pPr/>
                      <a:t>[ΠΕΡΙΟΧΗΚΕΛΙΟΥ]</a:t>
                    </a:fld>
                    <a:endParaRPr lang="el-GR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E63F-431D-8DDD-FDD56C041443}"/>
                </c:ext>
              </c:extLst>
            </c:dLbl>
            <c:dLbl>
              <c:idx val="8"/>
              <c:tx>
                <c:rich>
                  <a:bodyPr rot="0" spcFirstLastPara="1" vertOverflow="ellipsis" vert="horz" wrap="square" lIns="503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6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8967239D-59FB-4F6B-99E5-0C0622072584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6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E63F-431D-8DDD-FDD56C041443}"/>
                </c:ext>
              </c:extLst>
            </c:dLbl>
            <c:dLbl>
              <c:idx val="9"/>
              <c:tx>
                <c:rich>
                  <a:bodyPr rot="0" spcFirstLastPara="1" vertOverflow="ellipsis" vert="horz" wrap="square" lIns="503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5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B7A00575-D786-4FD6-A85C-DD896A823997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5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E63F-431D-8DDD-FDD56C0414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503999" tIns="19050" rIns="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Φύλλο1!$A$2:$A$11</c:f>
              <c:strCache>
                <c:ptCount val="10"/>
                <c:pt idx="0">
                  <c:v>Προσπάθεια απαξίωσης του ιατρικού επαγγέλματος</c:v>
                </c:pt>
                <c:pt idx="1">
                  <c:v>Γενικότερες υλικοτεχνικές ελλείψεις του Δημοσίου Τομέα Υγείας</c:v>
                </c:pt>
                <c:pt idx="2">
                  <c:v>Περιορισμένος χρόνος για επιστημονική ενημέρωση</c:v>
                </c:pt>
                <c:pt idx="3">
                  <c:v>Μείωση συντάξεων/αύξηση ορίων συνταξιοδότησης</c:v>
                </c:pt>
                <c:pt idx="4">
                  <c:v>Πολλές νομοθετικές αλλαγές</c:v>
                </c:pt>
                <c:pt idx="5">
                  <c:v>Καθυστερήσεις πληρωμών </c:v>
                </c:pt>
                <c:pt idx="6">
                  <c:v>Ενόχληση επισκέψεων αντιπροσώπων κατά τη διάρκεια της εργασίας μου</c:v>
                </c:pt>
                <c:pt idx="7">
                  <c:v>Οι σχέσεις μου με τις φαρμακευτικές εταιρίες </c:v>
                </c:pt>
                <c:pt idx="8">
                  <c:v>Άλλο</c:v>
                </c:pt>
                <c:pt idx="9">
                  <c:v>ΔΓ/ΔΑ</c:v>
                </c:pt>
              </c:strCache>
            </c:strRef>
          </c:cat>
          <c:val>
            <c:numRef>
              <c:f>Φύλλο1!$C$2:$C$11</c:f>
              <c:numCache>
                <c:formatCode>0.0%</c:formatCode>
                <c:ptCount val="10"/>
                <c:pt idx="0">
                  <c:v>0.04</c:v>
                </c:pt>
                <c:pt idx="1">
                  <c:v>0.04</c:v>
                </c:pt>
                <c:pt idx="2">
                  <c:v>0.04</c:v>
                </c:pt>
                <c:pt idx="3">
                  <c:v>0.04</c:v>
                </c:pt>
                <c:pt idx="4">
                  <c:v>0.04</c:v>
                </c:pt>
                <c:pt idx="5">
                  <c:v>0.04</c:v>
                </c:pt>
                <c:pt idx="6">
                  <c:v>0.04</c:v>
                </c:pt>
                <c:pt idx="7">
                  <c:v>0.04</c:v>
                </c:pt>
                <c:pt idx="8">
                  <c:v>0.04</c:v>
                </c:pt>
                <c:pt idx="9">
                  <c:v>0.04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Φύλλο1!$B$2:$B$12</c15:f>
                <c15:dlblRangeCache>
                  <c:ptCount val="11"/>
                  <c:pt idx="0">
                    <c:v>41,1%</c:v>
                  </c:pt>
                  <c:pt idx="1">
                    <c:v>20,6%</c:v>
                  </c:pt>
                  <c:pt idx="2">
                    <c:v>7,4%</c:v>
                  </c:pt>
                  <c:pt idx="3">
                    <c:v>6,3%</c:v>
                  </c:pt>
                  <c:pt idx="4">
                    <c:v>5,7%</c:v>
                  </c:pt>
                  <c:pt idx="5">
                    <c:v>4,6%</c:v>
                  </c:pt>
                  <c:pt idx="6">
                    <c:v>2,3%</c:v>
                  </c:pt>
                  <c:pt idx="7">
                    <c:v>0,6%</c:v>
                  </c:pt>
                  <c:pt idx="8">
                    <c:v>5,1%</c:v>
                  </c:pt>
                  <c:pt idx="9">
                    <c:v>6,3%</c:v>
                  </c:pt>
                  <c:pt idx="10">
                    <c:v>100,0%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4-E63F-431D-8DDD-FDD56C041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81981208"/>
        <c:axId val="581978584"/>
      </c:barChart>
      <c:valAx>
        <c:axId val="58197858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581981208"/>
        <c:crosses val="autoZero"/>
        <c:crossBetween val="between"/>
      </c:valAx>
      <c:catAx>
        <c:axId val="5819812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581978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1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84022309711288"/>
          <c:y val="0.1208440162141225"/>
          <c:w val="0.52570428696412941"/>
          <c:h val="0.6713365646013237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Ναι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85F-0047-A0F7-D46866AB04B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85F-0047-A0F7-D46866AB04B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85F-0047-A0F7-D46866AB04B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85F-0047-A0F7-D46866AB04B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85F-0047-A0F7-D46866AB04B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85F-0047-A0F7-D46866AB04BE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6D-1643-A8F3-E2F794EF3E7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85F-0047-A0F7-D46866AB04B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0C6D-1643-A8F3-E2F794EF3E73}"/>
              </c:ext>
            </c:extLst>
          </c:dPt>
          <c:cat>
            <c:strRef>
              <c:f>Φύλλο1!$A$2:$A$4</c:f>
              <c:strCache>
                <c:ptCount val="3"/>
                <c:pt idx="0">
                  <c:v>Δημόσιο σύστημα υγείας</c:v>
                </c:pt>
                <c:pt idx="1">
                  <c:v>Ταμεία</c:v>
                </c:pt>
                <c:pt idx="2">
                  <c:v>Ασθενείς στο ιατρείο</c:v>
                </c:pt>
              </c:strCache>
            </c:strRef>
          </c:cat>
          <c:val>
            <c:numRef>
              <c:f>Φύλλο1!$B$2:$B$4</c:f>
              <c:numCache>
                <c:formatCode>0.0%</c:formatCode>
                <c:ptCount val="3"/>
                <c:pt idx="0">
                  <c:v>0.5</c:v>
                </c:pt>
                <c:pt idx="1">
                  <c:v>0.25</c:v>
                </c:pt>
                <c:pt idx="2">
                  <c:v>0.375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85F-0047-A0F7-D46866AB04BE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E85F-0047-A0F7-D46866AB04BE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E85F-0047-A0F7-D46866AB04BE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E85F-0047-A0F7-D46866AB04BE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8-E85F-0047-A0F7-D46866AB04BE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A-E85F-0047-A0F7-D46866AB04BE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C-E85F-0047-A0F7-D46866AB04BE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8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C6D-1643-A8F3-E2F794EF3E73}"/>
              </c:ext>
            </c:extLst>
          </c:dPt>
          <c:dPt>
            <c:idx val="7"/>
            <c:invertIfNegative val="0"/>
            <c:bubble3D val="0"/>
            <c:spPr>
              <a:blipFill>
                <a:blip xmlns:r="http://schemas.openxmlformats.org/officeDocument/2006/relationships" r:embed="rId9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0-E85F-0047-A0F7-D46866AB04BE}"/>
              </c:ext>
            </c:extLst>
          </c:dPt>
          <c:dPt>
            <c:idx val="8"/>
            <c:invertIfNegative val="0"/>
            <c:bubble3D val="0"/>
            <c:spPr>
              <a:blipFill>
                <a:blip xmlns:r="http://schemas.openxmlformats.org/officeDocument/2006/relationships" r:embed="rId10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C6D-1643-A8F3-E2F794EF3E73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1080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81DCCF8A-322C-2340-ADE2-E55C80B1307D}" type="CELLRANGE">
                      <a:rPr lang="en-US">
                        <a:solidFill>
                          <a:schemeClr val="accent1"/>
                        </a:solidFill>
                      </a:rPr>
                      <a:pPr>
                        <a:defRPr sz="2000" b="1" i="0" u="none" strike="noStrike" kern="1200" baseline="0">
                          <a:solidFill>
                            <a:schemeClr val="accent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E85F-0047-A0F7-D46866AB04BE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1080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rgbClr val="FF0000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B844FF24-6873-45A5-A03E-50AC76A24A0B}" type="CELLRANGE">
                      <a:rPr lang="el-GR"/>
                      <a:pPr>
                        <a:defRPr sz="2000" b="1" i="0" u="none" strike="noStrike" kern="1200" baseline="0">
                          <a:solidFill>
                            <a:srgbClr val="FF0000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E85F-0047-A0F7-D46866AB04BE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1080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B9F8B7F7-3063-4959-9BB1-69484F15AB25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2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E85F-0047-A0F7-D46866AB04B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85F-0047-A0F7-D46866AB04B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85F-0047-A0F7-D46866AB04B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85F-0047-A0F7-D46866AB04B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6D-1643-A8F3-E2F794EF3E73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E85F-0047-A0F7-D46866AB04B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6D-1643-A8F3-E2F794EF3E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1080000" tIns="19050" rIns="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Φύλλο1!$A$2:$A$4</c:f>
              <c:strCache>
                <c:ptCount val="3"/>
                <c:pt idx="0">
                  <c:v>Δημόσιο σύστημα υγείας</c:v>
                </c:pt>
                <c:pt idx="1">
                  <c:v>Ταμεία</c:v>
                </c:pt>
                <c:pt idx="2">
                  <c:v>Ασθενείς στο ιατρείο</c:v>
                </c:pt>
              </c:strCache>
            </c:strRef>
          </c:cat>
          <c:val>
            <c:numRef>
              <c:f>Φύλλο1!$C$2:$C$4</c:f>
              <c:numCache>
                <c:formatCode>0.0%</c:formatCode>
                <c:ptCount val="3"/>
                <c:pt idx="0">
                  <c:v>0.13333333333333333</c:v>
                </c:pt>
                <c:pt idx="1">
                  <c:v>0.13333333333333333</c:v>
                </c:pt>
                <c:pt idx="2">
                  <c:v>0.13333333333333333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Φύλλο1!$B$2:$B$6</c15:f>
                <c15:dlblRangeCache>
                  <c:ptCount val="5"/>
                  <c:pt idx="0">
                    <c:v>50,0%</c:v>
                  </c:pt>
                  <c:pt idx="1">
                    <c:v>25,0%</c:v>
                  </c:pt>
                  <c:pt idx="2">
                    <c:v>37,5%</c:v>
                  </c:pt>
                  <c:pt idx="4">
                    <c:v>112,5%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1-E85F-0047-A0F7-D46866AB0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81981208"/>
        <c:axId val="581978584"/>
      </c:barChart>
      <c:valAx>
        <c:axId val="58197858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581981208"/>
        <c:crosses val="autoZero"/>
        <c:crossBetween val="between"/>
      </c:valAx>
      <c:catAx>
        <c:axId val="5819812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581978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1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616360454943"/>
          <c:y val="0.10201617348000273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C705-554F-A16A-46E3F7053A96}"/>
              </c:ext>
            </c:extLst>
          </c:dPt>
          <c:dPt>
            <c:idx val="1"/>
            <c:bubble3D val="0"/>
            <c:explosion val="2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C705-554F-A16A-46E3F7053A9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C705-554F-A16A-46E3F7053A96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7-9630-41CF-B7EF-BE1B84F91D58}"/>
              </c:ext>
            </c:extLst>
          </c:dPt>
          <c:dLbls>
            <c:dLbl>
              <c:idx val="0"/>
              <c:layout>
                <c:manualLayout>
                  <c:x val="0.15833333333333333"/>
                  <c:y val="1.1041022794317434E-2"/>
                </c:manualLayout>
              </c:layout>
              <c:numFmt formatCode="0.0%" sourceLinked="0"/>
              <c:spPr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05-554F-A16A-46E3F7053A96}"/>
                </c:ext>
              </c:extLst>
            </c:dLbl>
            <c:dLbl>
              <c:idx val="1"/>
              <c:numFmt formatCode="0.0%" sourceLinked="0"/>
              <c:spPr>
                <a:solidFill>
                  <a:schemeClr val="accent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05-554F-A16A-46E3F7053A96}"/>
                </c:ext>
              </c:extLst>
            </c:dLbl>
            <c:dLbl>
              <c:idx val="2"/>
              <c:layout>
                <c:manualLayout>
                  <c:x val="-6.9443897637795782E-3"/>
                  <c:y val="-0.17356343975692487"/>
                </c:manualLayout>
              </c:layout>
              <c:numFmt formatCode="0.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6.9423556430446176E-2"/>
                      <c:h val="8.98190800742086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705-554F-A16A-46E3F7053A96}"/>
                </c:ext>
              </c:extLst>
            </c:dLbl>
            <c:dLbl>
              <c:idx val="3"/>
              <c:layout>
                <c:manualLayout>
                  <c:x val="0.10277777777777777"/>
                  <c:y val="-0.13474003875866536"/>
                </c:manualLayout>
              </c:layout>
              <c:numFmt formatCode="0.0%" sourceLinked="0"/>
              <c:spPr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630-41CF-B7EF-BE1B84F91D5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Να συνεχίσω να δουλεύω και μετά τα 67</c:v>
                </c:pt>
                <c:pt idx="1">
                  <c:v>Να συνταξιοδοτηθώ κανονικά / Στην ώρα μου</c:v>
                </c:pt>
                <c:pt idx="2">
                  <c:v>ΔΓ/ΔΑ</c:v>
                </c:pt>
                <c:pt idx="3">
                  <c:v>Να συνταξιοδοτηθώ πρόωρα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0.56000000000000005</c:v>
                </c:pt>
                <c:pt idx="1">
                  <c:v>0.23428571428571429</c:v>
                </c:pt>
                <c:pt idx="2">
                  <c:v>0.1657142857142857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05-554F-A16A-46E3F7053A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11767279090118"/>
          <c:y val="3.1778550849313747E-2"/>
          <c:w val="0.53681539807524059"/>
          <c:h val="0.9134119320031116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75C-4512-822C-BFF51E9F300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75C-4512-822C-BFF51E9F300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75C-4512-822C-BFF51E9F300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375C-4512-822C-BFF51E9F300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375C-4512-822C-BFF51E9F300C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375C-4512-822C-BFF51E9F300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375C-4512-822C-BFF51E9F300C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E-375C-4512-822C-BFF51E9F300C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375C-4512-822C-BFF51E9F300C}"/>
              </c:ext>
            </c:extLst>
          </c:dPt>
          <c:cat>
            <c:strRef>
              <c:f>Φύλλο1!$A$2:$A$9</c:f>
              <c:strCache>
                <c:ptCount val="8"/>
                <c:pt idx="0">
                  <c:v>Από το Ίντερνετ</c:v>
                </c:pt>
                <c:pt idx="1">
                  <c:v>Από τον Ιατρικό Σύλλογο</c:v>
                </c:pt>
                <c:pt idx="2">
                  <c:v>Από συνέδρια</c:v>
                </c:pt>
                <c:pt idx="3">
                  <c:v>Από συναδέλφους</c:v>
                </c:pt>
                <c:pt idx="4">
                  <c:v>Από επιστημονικά περιοδικά</c:v>
                </c:pt>
                <c:pt idx="5">
                  <c:v>Από το Πανεπιστήμιο</c:v>
                </c:pt>
                <c:pt idx="6">
                  <c:v>Άλλο</c:v>
                </c:pt>
                <c:pt idx="7">
                  <c:v>ΔΓ/ΔΑ</c:v>
                </c:pt>
              </c:strCache>
            </c:strRef>
          </c:cat>
          <c:val>
            <c:numRef>
              <c:f>Φύλλο1!$B$2:$B$9</c:f>
              <c:numCache>
                <c:formatCode>0.0%</c:formatCode>
                <c:ptCount val="8"/>
                <c:pt idx="0">
                  <c:v>0.51428571428571423</c:v>
                </c:pt>
                <c:pt idx="1">
                  <c:v>0.1771428571428571</c:v>
                </c:pt>
                <c:pt idx="2">
                  <c:v>0.1657142857142857</c:v>
                </c:pt>
                <c:pt idx="3">
                  <c:v>5.1428571428571428E-2</c:v>
                </c:pt>
                <c:pt idx="4">
                  <c:v>2.8571428571428571E-2</c:v>
                </c:pt>
                <c:pt idx="5">
                  <c:v>1.714285714285714E-2</c:v>
                </c:pt>
                <c:pt idx="6">
                  <c:v>3.4285714285714287E-2</c:v>
                </c:pt>
                <c:pt idx="7">
                  <c:v>1.142857142857143E-2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375C-4512-822C-BFF51E9F300C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375C-4512-822C-BFF51E9F300C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375C-4512-822C-BFF51E9F300C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375C-4512-822C-BFF51E9F300C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375C-4512-822C-BFF51E9F300C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375C-4512-822C-BFF51E9F300C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375C-4512-822C-BFF51E9F300C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8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375C-4512-822C-BFF51E9F300C}"/>
              </c:ext>
            </c:extLst>
          </c:dPt>
          <c:dPt>
            <c:idx val="7"/>
            <c:invertIfNegative val="0"/>
            <c:bubble3D val="0"/>
            <c:spPr>
              <a:blipFill>
                <a:blip xmlns:r="http://schemas.openxmlformats.org/officeDocument/2006/relationships" r:embed="rId9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375C-4512-822C-BFF51E9F300C}"/>
              </c:ext>
            </c:extLst>
          </c:dPt>
          <c:dPt>
            <c:idx val="8"/>
            <c:invertIfNegative val="0"/>
            <c:bubble3D val="0"/>
            <c:spPr>
              <a:blipFill>
                <a:blip xmlns:r="http://schemas.openxmlformats.org/officeDocument/2006/relationships" r:embed="rId10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375C-4512-822C-BFF51E9F300C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648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BA4341C4-EE4D-4072-BD39-1810BF75D599}" type="CELLRANGE">
                      <a:rPr lang="en-US"/>
                      <a:pPr>
                        <a:defRPr sz="2000" b="1" i="0" u="none" strike="noStrike" kern="1200" baseline="0">
                          <a:solidFill>
                            <a:schemeClr val="tx2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375C-4512-822C-BFF51E9F300C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648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C92A2B71-087A-4F43-AF27-18721A734EF0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375C-4512-822C-BFF51E9F300C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648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1FBA12E5-5CE9-4795-9435-0E94D681C366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2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375C-4512-822C-BFF51E9F300C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648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3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7B946D77-32DD-48C1-8A30-CF94DE2E0A5B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3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375C-4512-822C-BFF51E9F300C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648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A6D1F249-F325-4E04-BB47-DF78DAC8A2B4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375C-4512-822C-BFF51E9F300C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lIns="648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E9EAD79C-2035-4610-98E4-FE586AF75B01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bg2">
                              <a:lumMod val="50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375C-4512-822C-BFF51E9F300C}"/>
                </c:ext>
              </c:extLst>
            </c:dLbl>
            <c:dLbl>
              <c:idx val="6"/>
              <c:tx>
                <c:rich>
                  <a:bodyPr rot="0" spcFirstLastPara="1" vertOverflow="ellipsis" vert="horz" wrap="square" lIns="648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5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4C95F384-555A-4186-B77D-1343C01C5F2D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5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375C-4512-822C-BFF51E9F300C}"/>
                </c:ext>
              </c:extLst>
            </c:dLbl>
            <c:dLbl>
              <c:idx val="7"/>
              <c:tx>
                <c:rich>
                  <a:bodyPr rot="0" spcFirstLastPara="1" vertOverflow="ellipsis" vert="horz" wrap="square" lIns="648000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4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F13ACC30-82B2-4EF5-AEE9-8BFEAA14695D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4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375C-4512-822C-BFF51E9F300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75C-4512-822C-BFF51E9F30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648000" tIns="19050" rIns="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Φύλλο1!$A$2:$A$9</c:f>
              <c:strCache>
                <c:ptCount val="8"/>
                <c:pt idx="0">
                  <c:v>Από το Ίντερνετ</c:v>
                </c:pt>
                <c:pt idx="1">
                  <c:v>Από τον Ιατρικό Σύλλογο</c:v>
                </c:pt>
                <c:pt idx="2">
                  <c:v>Από συνέδρια</c:v>
                </c:pt>
                <c:pt idx="3">
                  <c:v>Από συναδέλφους</c:v>
                </c:pt>
                <c:pt idx="4">
                  <c:v>Από επιστημονικά περιοδικά</c:v>
                </c:pt>
                <c:pt idx="5">
                  <c:v>Από το Πανεπιστήμιο</c:v>
                </c:pt>
                <c:pt idx="6">
                  <c:v>Άλλο</c:v>
                </c:pt>
                <c:pt idx="7">
                  <c:v>ΔΓ/ΔΑ</c:v>
                </c:pt>
              </c:strCache>
            </c:strRef>
          </c:cat>
          <c:val>
            <c:numRef>
              <c:f>Φύλλο1!$C$2:$C$9</c:f>
              <c:numCache>
                <c:formatCode>0.0%</c:formatCode>
                <c:ptCount val="8"/>
                <c:pt idx="0">
                  <c:v>0.05</c:v>
                </c:pt>
                <c:pt idx="1">
                  <c:v>0.05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  <c:pt idx="6">
                  <c:v>0.05</c:v>
                </c:pt>
                <c:pt idx="7">
                  <c:v>0.05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Φύλλο1!$B$2:$B$11</c15:f>
                <c15:dlblRangeCache>
                  <c:ptCount val="10"/>
                  <c:pt idx="0">
                    <c:v>51,4%</c:v>
                  </c:pt>
                  <c:pt idx="1">
                    <c:v>17,7%</c:v>
                  </c:pt>
                  <c:pt idx="2">
                    <c:v>16,6%</c:v>
                  </c:pt>
                  <c:pt idx="3">
                    <c:v>5,1%</c:v>
                  </c:pt>
                  <c:pt idx="4">
                    <c:v>2,9%</c:v>
                  </c:pt>
                  <c:pt idx="5">
                    <c:v>1,7%</c:v>
                  </c:pt>
                  <c:pt idx="6">
                    <c:v>3,4%</c:v>
                  </c:pt>
                  <c:pt idx="7">
                    <c:v>1,1%</c:v>
                  </c:pt>
                  <c:pt idx="9">
                    <c:v>100,0%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4-375C-4512-822C-BFF51E9F3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81981208"/>
        <c:axId val="581978584"/>
      </c:barChart>
      <c:valAx>
        <c:axId val="58197858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581981208"/>
        <c:crosses val="autoZero"/>
        <c:crossBetween val="between"/>
      </c:valAx>
      <c:catAx>
        <c:axId val="5819812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581978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1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945100612423447"/>
          <c:y val="7.8746422905774729E-2"/>
          <c:w val="0.49514873140857391"/>
          <c:h val="0.7773785945818418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5F-0047-A0F7-D46866AB04B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85F-0047-A0F7-D46866AB04B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85F-0047-A0F7-D46866AB04B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85F-0047-A0F7-D46866AB04B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85F-0047-A0F7-D46866AB04B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85F-0047-A0F7-D46866AB04B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6D-1643-A8F3-E2F794EF3E73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5F-0047-A0F7-D46866AB04B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5F-0047-A0F7-D46866AB04B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85F-0047-A0F7-D46866AB04B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85F-0047-A0F7-D46866AB04BE}"/>
                </c:ext>
              </c:extLst>
            </c:dLbl>
            <c:dLbl>
              <c:idx val="4"/>
              <c:layout>
                <c:manualLayout>
                  <c:x val="0.13194444444444434"/>
                  <c:y val="-4.567459762297885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rgbClr val="FFC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85F-0047-A0F7-D46866AB04BE}"/>
                </c:ext>
              </c:extLst>
            </c:dLbl>
            <c:dLbl>
              <c:idx val="5"/>
              <c:layout>
                <c:manualLayout>
                  <c:x val="0.13750000000000001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85F-0047-A0F7-D46866AB04BE}"/>
                </c:ext>
              </c:extLst>
            </c:dLbl>
            <c:dLbl>
              <c:idx val="6"/>
              <c:layout>
                <c:manualLayout>
                  <c:x val="0.14166666666666666"/>
                  <c:y val="-2.283729881148942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rgbClr val="FFC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el-G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6D-1643-A8F3-E2F794EF3E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Φύλλο1!$A$2:$A$8</c:f>
              <c:strCache>
                <c:ptCount val="7"/>
                <c:pt idx="0">
                  <c:v>Χαμηλοί μισθοί</c:v>
                </c:pt>
                <c:pt idx="1">
                  <c:v>Κακές συνθήκες εργασίας</c:v>
                </c:pt>
                <c:pt idx="2">
                  <c:v>Κακή οργάνωση των δημόσιων νοσοκομείων</c:v>
                </c:pt>
                <c:pt idx="3">
                  <c:v>Έλλειψη κινήτρων</c:v>
                </c:pt>
                <c:pt idx="4">
                  <c:v>Όλα</c:v>
                </c:pt>
                <c:pt idx="5">
                  <c:v>Στασιμότητα στην  επαγγελματική εξέλιξη</c:v>
                </c:pt>
                <c:pt idx="6">
                  <c:v>Άλλο</c:v>
                </c:pt>
              </c:strCache>
            </c:strRef>
          </c:cat>
          <c:val>
            <c:numRef>
              <c:f>Φύλλο1!$B$2:$B$8</c:f>
              <c:numCache>
                <c:formatCode>0.0%</c:formatCode>
                <c:ptCount val="7"/>
                <c:pt idx="0">
                  <c:v>0.52571428571428569</c:v>
                </c:pt>
                <c:pt idx="1">
                  <c:v>0.1142857142857143</c:v>
                </c:pt>
                <c:pt idx="2">
                  <c:v>8.5714285714285715E-2</c:v>
                </c:pt>
                <c:pt idx="3">
                  <c:v>0.08</c:v>
                </c:pt>
                <c:pt idx="4">
                  <c:v>0.08</c:v>
                </c:pt>
                <c:pt idx="5">
                  <c:v>6.2857142857142861E-2</c:v>
                </c:pt>
                <c:pt idx="6">
                  <c:v>5.1428571428571428E-2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85F-0047-A0F7-D46866AB04BE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E85F-0047-A0F7-D46866AB04BE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E85F-0047-A0F7-D46866AB04BE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E85F-0047-A0F7-D46866AB04BE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8-E85F-0047-A0F7-D46866AB04BE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A-E85F-0047-A0F7-D46866AB04BE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C-E85F-0047-A0F7-D46866AB04BE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8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C6D-1643-A8F3-E2F794EF3E73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827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AAC3E1C4-994C-4B92-8C44-6C746C38250E}" type="CELLRANGE">
                      <a:rPr lang="en-US"/>
                      <a:pPr>
                        <a:defRPr sz="2000" b="1" i="0" u="none" strike="noStrike" kern="1200" baseline="0">
                          <a:solidFill>
                            <a:schemeClr val="tx2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E85F-0047-A0F7-D46866AB04BE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827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A1CAE5EA-F622-4C01-8CDE-AD73EEBDCDB0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E85F-0047-A0F7-D46866AB04BE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827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35AD60C5-C9D6-4663-811B-AC6CE934BC94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2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E85F-0047-A0F7-D46866AB04BE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827999" tIns="19050" rIns="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5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7B873EE8-50F4-4501-A1C4-845629D5C04B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5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E85F-0047-A0F7-D46866AB04B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85F-0047-A0F7-D46866AB04B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85F-0047-A0F7-D46866AB04B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6D-1643-A8F3-E2F794EF3E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827999" tIns="19050" rIns="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Φύλλο1!$A$2:$A$8</c:f>
              <c:strCache>
                <c:ptCount val="7"/>
                <c:pt idx="0">
                  <c:v>Χαμηλοί μισθοί</c:v>
                </c:pt>
                <c:pt idx="1">
                  <c:v>Κακές συνθήκες εργασίας</c:v>
                </c:pt>
                <c:pt idx="2">
                  <c:v>Κακή οργάνωση των δημόσιων νοσοκομείων</c:v>
                </c:pt>
                <c:pt idx="3">
                  <c:v>Έλλειψη κινήτρων</c:v>
                </c:pt>
                <c:pt idx="4">
                  <c:v>Όλα</c:v>
                </c:pt>
                <c:pt idx="5">
                  <c:v>Στασιμότητα στην  επαγγελματική εξέλιξη</c:v>
                </c:pt>
                <c:pt idx="6">
                  <c:v>Άλλο</c:v>
                </c:pt>
              </c:strCache>
            </c:strRef>
          </c:cat>
          <c:val>
            <c:numRef>
              <c:f>Φύλλο1!$C$2:$C$8</c:f>
              <c:numCache>
                <c:formatCode>0.0%</c:formatCode>
                <c:ptCount val="7"/>
                <c:pt idx="0">
                  <c:v>7.8571428571428584E-2</c:v>
                </c:pt>
                <c:pt idx="1">
                  <c:v>7.8571428571428584E-2</c:v>
                </c:pt>
                <c:pt idx="2">
                  <c:v>7.8571428571428584E-2</c:v>
                </c:pt>
                <c:pt idx="3">
                  <c:v>7.8571428571428584E-2</c:v>
                </c:pt>
                <c:pt idx="4">
                  <c:v>7.8571428571428584E-2</c:v>
                </c:pt>
                <c:pt idx="5">
                  <c:v>7.8571428571428584E-2</c:v>
                </c:pt>
                <c:pt idx="6">
                  <c:v>7.8571428571428584E-2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Φύλλο1!$B$2:$B$10</c15:f>
                <c15:dlblRangeCache>
                  <c:ptCount val="9"/>
                  <c:pt idx="0">
                    <c:v>52,6%</c:v>
                  </c:pt>
                  <c:pt idx="1">
                    <c:v>11,4%</c:v>
                  </c:pt>
                  <c:pt idx="2">
                    <c:v>8,6%</c:v>
                  </c:pt>
                  <c:pt idx="3">
                    <c:v>8,0%</c:v>
                  </c:pt>
                  <c:pt idx="4">
                    <c:v>8,0%</c:v>
                  </c:pt>
                  <c:pt idx="5">
                    <c:v>6,3%</c:v>
                  </c:pt>
                  <c:pt idx="6">
                    <c:v>5,1%</c:v>
                  </c:pt>
                  <c:pt idx="7">
                    <c:v>100,0%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1-E85F-0047-A0F7-D46866AB0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81981208"/>
        <c:axId val="581978584"/>
      </c:barChart>
      <c:valAx>
        <c:axId val="58197858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581981208"/>
        <c:crosses val="autoZero"/>
        <c:crossBetween val="between"/>
      </c:valAx>
      <c:catAx>
        <c:axId val="5819812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581978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9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616360454943"/>
          <c:y val="0.10201617348000273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1252-4915-B72F-462847622736}"/>
              </c:ext>
            </c:extLst>
          </c:dPt>
          <c:dPt>
            <c:idx val="1"/>
            <c:bubble3D val="0"/>
            <c:explosion val="2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1252-4915-B72F-46284762273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1252-4915-B72F-462847622736}"/>
              </c:ext>
            </c:extLst>
          </c:dPt>
          <c:dLbls>
            <c:dLbl>
              <c:idx val="0"/>
              <c:layout>
                <c:manualLayout>
                  <c:x val="0.15833333333333333"/>
                  <c:y val="1.1041022794317434E-2"/>
                </c:manualLayout>
              </c:layout>
              <c:numFmt formatCode="0.0%" sourceLinked="0"/>
              <c:spPr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52-4915-B72F-462847622736}"/>
                </c:ext>
              </c:extLst>
            </c:dLbl>
            <c:dLbl>
              <c:idx val="1"/>
              <c:numFmt formatCode="0.0%" sourceLinked="0"/>
              <c:spPr>
                <a:solidFill>
                  <a:schemeClr val="accent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52-4915-B72F-462847622736}"/>
                </c:ext>
              </c:extLst>
            </c:dLbl>
            <c:dLbl>
              <c:idx val="2"/>
              <c:layout>
                <c:manualLayout>
                  <c:x val="3.1944499125109369E-2"/>
                  <c:y val="-0.17356343975692487"/>
                </c:manualLayout>
              </c:layout>
              <c:numFmt formatCode="0.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164577865266842"/>
                      <c:h val="8.98190800742086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252-4915-B72F-46284762273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Φύλλο1!$A$2:$A$4</c:f>
              <c:strCache>
                <c:ptCount val="3"/>
                <c:pt idx="0">
                  <c:v>ΟΧΙ</c:v>
                </c:pt>
                <c:pt idx="1">
                  <c:v>ΝΑΙ</c:v>
                </c:pt>
                <c:pt idx="2">
                  <c:v>ΔΓ/ΔΑ</c:v>
                </c:pt>
              </c:strCache>
            </c:strRef>
          </c:cat>
          <c:val>
            <c:numRef>
              <c:f>Φύλλο1!$B$2:$B$4</c:f>
              <c:numCache>
                <c:formatCode>0.0%</c:formatCode>
                <c:ptCount val="3"/>
                <c:pt idx="0">
                  <c:v>0.62857142857142856</c:v>
                </c:pt>
                <c:pt idx="1">
                  <c:v>0.29142857142857143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52-4915-B72F-46284762273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616360454943"/>
          <c:y val="0.10201617348000273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7C0F-40D9-9641-20303668626A}"/>
              </c:ext>
            </c:extLst>
          </c:dPt>
          <c:dPt>
            <c:idx val="1"/>
            <c:bubble3D val="0"/>
            <c:explosion val="2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7C0F-40D9-9641-20303668626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7C0F-40D9-9641-20303668626A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7-7C0F-40D9-9641-20303668626A}"/>
              </c:ext>
            </c:extLst>
          </c:dPt>
          <c:dLbls>
            <c:dLbl>
              <c:idx val="0"/>
              <c:layout>
                <c:manualLayout>
                  <c:x val="0.15833333333333333"/>
                  <c:y val="1.1041022794317434E-2"/>
                </c:manualLayout>
              </c:layout>
              <c:numFmt formatCode="0.0%" sourceLinked="0"/>
              <c:spPr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0F-40D9-9641-20303668626A}"/>
                </c:ext>
              </c:extLst>
            </c:dLbl>
            <c:dLbl>
              <c:idx val="1"/>
              <c:numFmt formatCode="0.0%" sourceLinked="0"/>
              <c:spPr>
                <a:solidFill>
                  <a:schemeClr val="accent5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0F-40D9-9641-20303668626A}"/>
                </c:ext>
              </c:extLst>
            </c:dLbl>
            <c:dLbl>
              <c:idx val="2"/>
              <c:layout>
                <c:manualLayout>
                  <c:x val="3.1944499125109369E-2"/>
                  <c:y val="-0.17356343975692487"/>
                </c:manualLayout>
              </c:layout>
              <c:numFmt formatCode="0.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164577865266842"/>
                      <c:h val="8.98190800742086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C0F-40D9-9641-20303668626A}"/>
                </c:ext>
              </c:extLst>
            </c:dLbl>
            <c:dLbl>
              <c:idx val="3"/>
              <c:layout>
                <c:manualLayout>
                  <c:x val="0.17499999999999999"/>
                  <c:y val="-0.10733528511283512"/>
                </c:manualLayout>
              </c:layout>
              <c:numFmt formatCode="0.0%" sourceLinked="0"/>
              <c:spPr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0F-40D9-9641-20303668626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Θετική</c:v>
                </c:pt>
                <c:pt idx="1">
                  <c:v>Ούτε θετική ούτε αρνητική (αυθ.)</c:v>
                </c:pt>
                <c:pt idx="2">
                  <c:v>Αρνητική</c:v>
                </c:pt>
                <c:pt idx="3">
                  <c:v>ΔΑ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0.55428571428571427</c:v>
                </c:pt>
                <c:pt idx="1">
                  <c:v>0.2742857142857143</c:v>
                </c:pt>
                <c:pt idx="2">
                  <c:v>0.14285714285714279</c:v>
                </c:pt>
                <c:pt idx="3">
                  <c:v>2.8571428571428571E-2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C0F-40D9-9641-20303668626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06211723534555"/>
          <c:y val="6.7327801951748908E-2"/>
          <c:w val="0.7048709536307961"/>
          <c:h val="0.853321574319404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5F-0047-A0F7-D46866AB04B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85F-0047-A0F7-D46866AB04B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85F-0047-A0F7-D46866AB04B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85F-0047-A0F7-D46866AB04B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85F-0047-A0F7-D46866AB04B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85F-0047-A0F7-D46866AB04BE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85F-0047-A0F7-D46866AB04BE}"/>
              </c:ext>
            </c:extLst>
          </c:dPt>
          <c:cat>
            <c:strRef>
              <c:f>Φύλλο1!$A$2:$A$6</c:f>
              <c:strCache>
                <c:ptCount val="5"/>
                <c:pt idx="0">
                  <c:v>1 – 3</c:v>
                </c:pt>
                <c:pt idx="1">
                  <c:v>4 – 7</c:v>
                </c:pt>
                <c:pt idx="2">
                  <c:v>8 – 12</c:v>
                </c:pt>
                <c:pt idx="3">
                  <c:v>13 – 20</c:v>
                </c:pt>
                <c:pt idx="4">
                  <c:v>Πάνω από 20 χρόνια</c:v>
                </c:pt>
              </c:strCache>
            </c:strRef>
          </c:cat>
          <c:val>
            <c:numRef>
              <c:f>Φύλλο1!$B$2:$B$6</c:f>
              <c:numCache>
                <c:formatCode>0.0%</c:formatCode>
                <c:ptCount val="5"/>
                <c:pt idx="0">
                  <c:v>2.1000000000000001E-2</c:v>
                </c:pt>
                <c:pt idx="1">
                  <c:v>3.9E-2</c:v>
                </c:pt>
                <c:pt idx="2">
                  <c:v>0.16</c:v>
                </c:pt>
                <c:pt idx="3">
                  <c:v>0.246</c:v>
                </c:pt>
                <c:pt idx="4">
                  <c:v>0.53400000000000003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85F-0047-A0F7-D46866AB04BE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E85F-0047-A0F7-D46866AB04BE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E85F-0047-A0F7-D46866AB04BE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E85F-0047-A0F7-D46866AB04BE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8-E85F-0047-A0F7-D46866AB04BE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A-E85F-0047-A0F7-D46866AB04BE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E-E85F-0047-A0F7-D46866AB04BE}"/>
              </c:ext>
            </c:extLst>
          </c:dPt>
          <c:dPt>
            <c:idx val="7"/>
            <c:invertIfNegative val="0"/>
            <c:bubble3D val="0"/>
            <c:spPr>
              <a:blipFill>
                <a:blip xmlns:r="http://schemas.openxmlformats.org/officeDocument/2006/relationships" r:embed="rId8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0-E85F-0047-A0F7-D46866AB04BE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7200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3A0E41E7-147D-4156-B2A5-43F46A12A197}" type="CELLRANGE">
                      <a:rPr lang="en-US"/>
                      <a:pPr>
                        <a:defRPr sz="2000" b="1" i="0" u="none" strike="noStrike" kern="1200" baseline="0">
                          <a:solidFill>
                            <a:schemeClr val="tx2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E85F-0047-A0F7-D46866AB04BE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7200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3EA7C0A8-FF6F-4222-A023-31B629303315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E85F-0047-A0F7-D46866AB04BE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7200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1E61A220-4EF0-4195-9CD8-38A5E1EAB8E0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2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E85F-0047-A0F7-D46866AB04BE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7200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2ABE11E0-4CD7-4360-B4BE-BB533F9E6288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E85F-0047-A0F7-D46866AB04BE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7200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5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E76DCF2E-B8F4-48B8-99B4-9EC7A01358ED}" type="CELLRANGE">
                      <a:rPr lang="el-GR"/>
                      <a:pPr>
                        <a:defRPr sz="2000" b="1" i="0" u="none" strike="noStrike" kern="1200" baseline="0">
                          <a:solidFill>
                            <a:schemeClr val="accent5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  <a:ea typeface="+mn-ea"/>
                          <a:cs typeface="+mn-cs"/>
                        </a:defRPr>
                      </a:pPr>
                      <a:t>[ΠΕΡΙΟΧΗΚΕΛΙΟΥ]</a:t>
                    </a:fld>
                    <a:endParaRPr lang="el-G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E85F-0047-A0F7-D46866AB04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7200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Φύλλο1!$A$2:$A$6</c:f>
              <c:strCache>
                <c:ptCount val="5"/>
                <c:pt idx="0">
                  <c:v>1 – 3</c:v>
                </c:pt>
                <c:pt idx="1">
                  <c:v>4 – 7</c:v>
                </c:pt>
                <c:pt idx="2">
                  <c:v>8 – 12</c:v>
                </c:pt>
                <c:pt idx="3">
                  <c:v>13 – 20</c:v>
                </c:pt>
                <c:pt idx="4">
                  <c:v>Πάνω από 20 χρόνια</c:v>
                </c:pt>
              </c:strCache>
            </c:strRef>
          </c:cat>
          <c:val>
            <c:numRef>
              <c:f>Φύλλο1!$C$2:$C$6</c:f>
              <c:numCache>
                <c:formatCode>0.0%</c:formatCode>
                <c:ptCount val="5"/>
                <c:pt idx="0">
                  <c:v>0.05</c:v>
                </c:pt>
                <c:pt idx="1">
                  <c:v>0.05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Φύλλο1!$B$2:$B$6</c15:f>
                <c15:dlblRangeCache>
                  <c:ptCount val="5"/>
                  <c:pt idx="0">
                    <c:v>2,1%</c:v>
                  </c:pt>
                  <c:pt idx="1">
                    <c:v>3,9%</c:v>
                  </c:pt>
                  <c:pt idx="2">
                    <c:v>16,0%</c:v>
                  </c:pt>
                  <c:pt idx="3">
                    <c:v>24,6%</c:v>
                  </c:pt>
                  <c:pt idx="4">
                    <c:v>53,4%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21-E85F-0047-A0F7-D46866AB0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81981208"/>
        <c:axId val="581978584"/>
      </c:barChart>
      <c:valAx>
        <c:axId val="58197858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581981208"/>
        <c:crosses val="autoZero"/>
        <c:crossBetween val="between"/>
      </c:valAx>
      <c:catAx>
        <c:axId val="5819812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5819785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9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4394138232721"/>
          <c:y val="0.12015869582144041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explosion val="3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C705-554F-A16A-46E3F7053A9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C705-554F-A16A-46E3F7053A96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C705-554F-A16A-46E3F7053A96}"/>
              </c:ext>
            </c:extLst>
          </c:dPt>
          <c:dLbls>
            <c:dLbl>
              <c:idx val="0"/>
              <c:layout>
                <c:manualLayout>
                  <c:x val="3.3857720909886264E-3"/>
                  <c:y val="-5.0873310736999057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49999999999998"/>
                      <c:h val="8.78779100242956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705-554F-A16A-46E3F7053A96}"/>
                </c:ext>
              </c:extLst>
            </c:dLbl>
            <c:dLbl>
              <c:idx val="1"/>
              <c:layout>
                <c:manualLayout>
                  <c:x val="-8.3511592300962896E-3"/>
                  <c:y val="3.4099677418716764E-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05-554F-A16A-46E3F7053A96}"/>
                </c:ext>
              </c:extLst>
            </c:dLbl>
            <c:dLbl>
              <c:idx val="2"/>
              <c:layout>
                <c:manualLayout>
                  <c:x val="-2.7978237095363078E-2"/>
                  <c:y val="-8.8813699643540439E-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05-554F-A16A-46E3F7053A9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Φύλλο1!$A$2:$A$4</c:f>
              <c:strCache>
                <c:ptCount val="3"/>
                <c:pt idx="0">
                  <c:v>Ιδιωτικό</c:v>
                </c:pt>
                <c:pt idx="1">
                  <c:v>Και στα δύο</c:v>
                </c:pt>
                <c:pt idx="2">
                  <c:v>Δημόσιο</c:v>
                </c:pt>
              </c:strCache>
            </c:strRef>
          </c:cat>
          <c:val>
            <c:numRef>
              <c:f>Φύλλο1!$B$2:$B$4</c:f>
              <c:numCache>
                <c:formatCode>0.0%</c:formatCode>
                <c:ptCount val="3"/>
                <c:pt idx="0">
                  <c:v>0.70571428571428596</c:v>
                </c:pt>
                <c:pt idx="1">
                  <c:v>0.21142857142857099</c:v>
                </c:pt>
                <c:pt idx="2">
                  <c:v>8.2857142857142893E-2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05-554F-A16A-46E3F7053A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4394138232721"/>
          <c:y val="0.12015869582144041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explosion val="3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C705-554F-A16A-46E3F7053A9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C705-554F-A16A-46E3F7053A96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C705-554F-A16A-46E3F7053A96}"/>
              </c:ext>
            </c:extLst>
          </c:dPt>
          <c:dLbls>
            <c:dLbl>
              <c:idx val="0"/>
              <c:layout>
                <c:manualLayout>
                  <c:x val="3.3857720909886264E-3"/>
                  <c:y val="-5.0873310736999057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49999999999998"/>
                      <c:h val="8.78779100242956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705-554F-A16A-46E3F7053A96}"/>
                </c:ext>
              </c:extLst>
            </c:dLbl>
            <c:dLbl>
              <c:idx val="1"/>
              <c:layout>
                <c:manualLayout>
                  <c:x val="-8.3511592300962896E-3"/>
                  <c:y val="3.4099677418716764E-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05-554F-A16A-46E3F7053A96}"/>
                </c:ext>
              </c:extLst>
            </c:dLbl>
            <c:dLbl>
              <c:idx val="2"/>
              <c:layout>
                <c:manualLayout>
                  <c:x val="-3.2144903762029796E-2"/>
                  <c:y val="-0.1093672648779131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05-554F-A16A-46E3F7053A9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Φύλλο1!$A$2:$A$4</c:f>
              <c:strCache>
                <c:ptCount val="3"/>
                <c:pt idx="0">
                  <c:v>Κλινικός</c:v>
                </c:pt>
                <c:pt idx="1">
                  <c:v>Χειρουργός</c:v>
                </c:pt>
                <c:pt idx="2">
                  <c:v>Εργαστηριακός</c:v>
                </c:pt>
              </c:strCache>
            </c:strRef>
          </c:cat>
          <c:val>
            <c:numRef>
              <c:f>Φύλλο1!$B$2:$B$4</c:f>
              <c:numCache>
                <c:formatCode>0.0%</c:formatCode>
                <c:ptCount val="3"/>
                <c:pt idx="0">
                  <c:v>0.47142857142857097</c:v>
                </c:pt>
                <c:pt idx="1">
                  <c:v>0.46571428571428602</c:v>
                </c:pt>
                <c:pt idx="2">
                  <c:v>6.2857142857142903E-2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05-554F-A16A-46E3F7053A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616360454943"/>
          <c:y val="0.10201617348000273"/>
          <c:w val="0.49521292650918636"/>
          <c:h val="0.85658371134878686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C705-554F-A16A-46E3F7053A9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C705-554F-A16A-46E3F7053A9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5-C705-554F-A16A-46E3F7053A96}"/>
              </c:ext>
            </c:extLst>
          </c:dPt>
          <c:dLbls>
            <c:dLbl>
              <c:idx val="0"/>
              <c:layout>
                <c:manualLayout>
                  <c:x val="-2.7777777777778798E-3"/>
                  <c:y val="-3.691729608588548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05-554F-A16A-46E3F7053A96}"/>
                </c:ext>
              </c:extLst>
            </c:dLbl>
            <c:dLbl>
              <c:idx val="2"/>
              <c:layout>
                <c:manualLayout>
                  <c:x val="-2.2916557305336885E-2"/>
                  <c:y val="-0.17584716922741073"/>
                </c:manualLayout>
              </c:layout>
              <c:numFmt formatCode="0.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8.4701334208223969E-2"/>
                      <c:h val="8.98190800742086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705-554F-A16A-46E3F7053A9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Φύλλο1!$A$2:$A$3</c:f>
              <c:strCache>
                <c:ptCount val="2"/>
                <c:pt idx="0">
                  <c:v>ΝΑΙ</c:v>
                </c:pt>
                <c:pt idx="1">
                  <c:v>ΌΧΙ</c:v>
                </c:pt>
              </c:strCache>
            </c:strRef>
          </c:cat>
          <c:val>
            <c:numRef>
              <c:f>Φύλλο1!$B$2:$B$3</c:f>
              <c:numCache>
                <c:formatCode>0.0%</c:formatCode>
                <c:ptCount val="2"/>
                <c:pt idx="0">
                  <c:v>0.33714285714285708</c:v>
                </c:pt>
                <c:pt idx="1">
                  <c:v>0.66300000000000003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705-554F-A16A-46E3F7053A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1F456-D0B3-0846-A6DB-743B438F7743}" type="datetimeFigureOut">
              <a:rPr lang="en-US" smtClean="0"/>
              <a:t>5/24/2023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7FDD8-9A88-494E-BFF5-599046B0D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2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9144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7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4"/>
            <a:ext cx="9144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514350" rtl="0" eaLnBrk="1" fontAlgn="auto" latinLnBrk="1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514350" rtl="0" eaLnBrk="1" fontAlgn="auto" latinLnBrk="1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737948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52CC-F3D9-41D4-BCE4-C208E61A3F31}" type="datetimeFigureOut">
              <a:rPr lang="en-US" smtClean="0"/>
              <a:t>5/24/2023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068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F52CC-F3D9-41D4-BCE4-C208E61A3F31}" type="datetimeFigureOut">
              <a:rPr lang="en-US" smtClean="0"/>
              <a:t>5/24/2023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" name="Group 89">
            <a:extLst>
              <a:ext uri="{FF2B5EF4-FFF2-40B4-BE49-F238E27FC236}">
                <a16:creationId xmlns:a16="http://schemas.microsoft.com/office/drawing/2014/main" id="{AA898A8B-4000-41E6-A19A-E868603AE2D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78121" y="6567442"/>
            <a:ext cx="1244279" cy="160579"/>
            <a:chOff x="6932" y="10280"/>
            <a:chExt cx="3022" cy="390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EDC9828D-DC3F-4179-934D-D86656DBDEB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32" y="10332"/>
              <a:ext cx="668" cy="338"/>
            </a:xfrm>
            <a:custGeom>
              <a:avLst/>
              <a:gdLst>
                <a:gd name="T0" fmla="*/ 360 w 1046"/>
                <a:gd name="T1" fmla="*/ 0 h 529"/>
                <a:gd name="T2" fmla="*/ 376 w 1046"/>
                <a:gd name="T3" fmla="*/ 10 h 529"/>
                <a:gd name="T4" fmla="*/ 389 w 1046"/>
                <a:gd name="T5" fmla="*/ 20 h 529"/>
                <a:gd name="T6" fmla="*/ 399 w 1046"/>
                <a:gd name="T7" fmla="*/ 29 h 529"/>
                <a:gd name="T8" fmla="*/ 409 w 1046"/>
                <a:gd name="T9" fmla="*/ 42 h 529"/>
                <a:gd name="T10" fmla="*/ 416 w 1046"/>
                <a:gd name="T11" fmla="*/ 53 h 529"/>
                <a:gd name="T12" fmla="*/ 423 w 1046"/>
                <a:gd name="T13" fmla="*/ 65 h 529"/>
                <a:gd name="T14" fmla="*/ 427 w 1046"/>
                <a:gd name="T15" fmla="*/ 77 h 529"/>
                <a:gd name="T16" fmla="*/ 427 w 1046"/>
                <a:gd name="T17" fmla="*/ 90 h 529"/>
                <a:gd name="T18" fmla="*/ 427 w 1046"/>
                <a:gd name="T19" fmla="*/ 104 h 529"/>
                <a:gd name="T20" fmla="*/ 423 w 1046"/>
                <a:gd name="T21" fmla="*/ 116 h 529"/>
                <a:gd name="T22" fmla="*/ 418 w 1046"/>
                <a:gd name="T23" fmla="*/ 128 h 529"/>
                <a:gd name="T24" fmla="*/ 411 w 1046"/>
                <a:gd name="T25" fmla="*/ 140 h 529"/>
                <a:gd name="T26" fmla="*/ 401 w 1046"/>
                <a:gd name="T27" fmla="*/ 151 h 529"/>
                <a:gd name="T28" fmla="*/ 391 w 1046"/>
                <a:gd name="T29" fmla="*/ 161 h 529"/>
                <a:gd name="T30" fmla="*/ 379 w 1046"/>
                <a:gd name="T31" fmla="*/ 171 h 529"/>
                <a:gd name="T32" fmla="*/ 365 w 1046"/>
                <a:gd name="T33" fmla="*/ 179 h 529"/>
                <a:gd name="T34" fmla="*/ 350 w 1046"/>
                <a:gd name="T35" fmla="*/ 187 h 529"/>
                <a:gd name="T36" fmla="*/ 332 w 1046"/>
                <a:gd name="T37" fmla="*/ 194 h 529"/>
                <a:gd name="T38" fmla="*/ 314 w 1046"/>
                <a:gd name="T39" fmla="*/ 201 h 529"/>
                <a:gd name="T40" fmla="*/ 297 w 1046"/>
                <a:gd name="T41" fmla="*/ 206 h 529"/>
                <a:gd name="T42" fmla="*/ 277 w 1046"/>
                <a:gd name="T43" fmla="*/ 210 h 529"/>
                <a:gd name="T44" fmla="*/ 255 w 1046"/>
                <a:gd name="T45" fmla="*/ 214 h 529"/>
                <a:gd name="T46" fmla="*/ 236 w 1046"/>
                <a:gd name="T47" fmla="*/ 216 h 529"/>
                <a:gd name="T48" fmla="*/ 214 w 1046"/>
                <a:gd name="T49" fmla="*/ 216 h 529"/>
                <a:gd name="T50" fmla="*/ 191 w 1046"/>
                <a:gd name="T51" fmla="*/ 216 h 529"/>
                <a:gd name="T52" fmla="*/ 171 w 1046"/>
                <a:gd name="T53" fmla="*/ 214 h 529"/>
                <a:gd name="T54" fmla="*/ 149 w 1046"/>
                <a:gd name="T55" fmla="*/ 210 h 529"/>
                <a:gd name="T56" fmla="*/ 130 w 1046"/>
                <a:gd name="T57" fmla="*/ 206 h 529"/>
                <a:gd name="T58" fmla="*/ 112 w 1046"/>
                <a:gd name="T59" fmla="*/ 201 h 529"/>
                <a:gd name="T60" fmla="*/ 95 w 1046"/>
                <a:gd name="T61" fmla="*/ 194 h 529"/>
                <a:gd name="T62" fmla="*/ 77 w 1046"/>
                <a:gd name="T63" fmla="*/ 187 h 529"/>
                <a:gd name="T64" fmla="*/ 63 w 1046"/>
                <a:gd name="T65" fmla="*/ 179 h 529"/>
                <a:gd name="T66" fmla="*/ 47 w 1046"/>
                <a:gd name="T67" fmla="*/ 171 h 529"/>
                <a:gd name="T68" fmla="*/ 36 w 1046"/>
                <a:gd name="T69" fmla="*/ 161 h 529"/>
                <a:gd name="T70" fmla="*/ 26 w 1046"/>
                <a:gd name="T71" fmla="*/ 151 h 529"/>
                <a:gd name="T72" fmla="*/ 16 w 1046"/>
                <a:gd name="T73" fmla="*/ 140 h 529"/>
                <a:gd name="T74" fmla="*/ 8 w 1046"/>
                <a:gd name="T75" fmla="*/ 128 h 529"/>
                <a:gd name="T76" fmla="*/ 4 w 1046"/>
                <a:gd name="T77" fmla="*/ 116 h 529"/>
                <a:gd name="T78" fmla="*/ 0 w 1046"/>
                <a:gd name="T79" fmla="*/ 104 h 529"/>
                <a:gd name="T80" fmla="*/ 0 w 1046"/>
                <a:gd name="T81" fmla="*/ 90 h 529"/>
                <a:gd name="T82" fmla="*/ 0 w 1046"/>
                <a:gd name="T83" fmla="*/ 77 h 529"/>
                <a:gd name="T84" fmla="*/ 4 w 1046"/>
                <a:gd name="T85" fmla="*/ 65 h 529"/>
                <a:gd name="T86" fmla="*/ 10 w 1046"/>
                <a:gd name="T87" fmla="*/ 53 h 529"/>
                <a:gd name="T88" fmla="*/ 18 w 1046"/>
                <a:gd name="T89" fmla="*/ 42 h 529"/>
                <a:gd name="T90" fmla="*/ 27 w 1046"/>
                <a:gd name="T91" fmla="*/ 29 h 529"/>
                <a:gd name="T92" fmla="*/ 38 w 1046"/>
                <a:gd name="T93" fmla="*/ 20 h 529"/>
                <a:gd name="T94" fmla="*/ 51 w 1046"/>
                <a:gd name="T95" fmla="*/ 10 h 529"/>
                <a:gd name="T96" fmla="*/ 67 w 1046"/>
                <a:gd name="T97" fmla="*/ 0 h 529"/>
                <a:gd name="T98" fmla="*/ 214 w 1046"/>
                <a:gd name="T99" fmla="*/ 148 h 529"/>
                <a:gd name="T100" fmla="*/ 360 w 1046"/>
                <a:gd name="T101" fmla="*/ 0 h 52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46" h="529">
                  <a:moveTo>
                    <a:pt x="882" y="0"/>
                  </a:moveTo>
                  <a:lnTo>
                    <a:pt x="920" y="24"/>
                  </a:lnTo>
                  <a:lnTo>
                    <a:pt x="954" y="48"/>
                  </a:lnTo>
                  <a:lnTo>
                    <a:pt x="978" y="72"/>
                  </a:lnTo>
                  <a:lnTo>
                    <a:pt x="1002" y="101"/>
                  </a:lnTo>
                  <a:lnTo>
                    <a:pt x="1021" y="130"/>
                  </a:lnTo>
                  <a:lnTo>
                    <a:pt x="1036" y="159"/>
                  </a:lnTo>
                  <a:lnTo>
                    <a:pt x="1046" y="188"/>
                  </a:lnTo>
                  <a:lnTo>
                    <a:pt x="1046" y="221"/>
                  </a:lnTo>
                  <a:lnTo>
                    <a:pt x="1046" y="255"/>
                  </a:lnTo>
                  <a:lnTo>
                    <a:pt x="1036" y="284"/>
                  </a:lnTo>
                  <a:lnTo>
                    <a:pt x="1026" y="313"/>
                  </a:lnTo>
                  <a:lnTo>
                    <a:pt x="1007" y="342"/>
                  </a:lnTo>
                  <a:lnTo>
                    <a:pt x="983" y="371"/>
                  </a:lnTo>
                  <a:lnTo>
                    <a:pt x="959" y="395"/>
                  </a:lnTo>
                  <a:lnTo>
                    <a:pt x="930" y="419"/>
                  </a:lnTo>
                  <a:lnTo>
                    <a:pt x="896" y="438"/>
                  </a:lnTo>
                  <a:lnTo>
                    <a:pt x="858" y="457"/>
                  </a:lnTo>
                  <a:lnTo>
                    <a:pt x="814" y="476"/>
                  </a:lnTo>
                  <a:lnTo>
                    <a:pt x="771" y="491"/>
                  </a:lnTo>
                  <a:lnTo>
                    <a:pt x="728" y="505"/>
                  </a:lnTo>
                  <a:lnTo>
                    <a:pt x="680" y="515"/>
                  </a:lnTo>
                  <a:lnTo>
                    <a:pt x="627" y="525"/>
                  </a:lnTo>
                  <a:lnTo>
                    <a:pt x="578" y="529"/>
                  </a:lnTo>
                  <a:lnTo>
                    <a:pt x="525" y="529"/>
                  </a:lnTo>
                  <a:lnTo>
                    <a:pt x="468" y="529"/>
                  </a:lnTo>
                  <a:lnTo>
                    <a:pt x="419" y="525"/>
                  </a:lnTo>
                  <a:lnTo>
                    <a:pt x="366" y="515"/>
                  </a:lnTo>
                  <a:lnTo>
                    <a:pt x="318" y="505"/>
                  </a:lnTo>
                  <a:lnTo>
                    <a:pt x="275" y="491"/>
                  </a:lnTo>
                  <a:lnTo>
                    <a:pt x="232" y="476"/>
                  </a:lnTo>
                  <a:lnTo>
                    <a:pt x="188" y="457"/>
                  </a:lnTo>
                  <a:lnTo>
                    <a:pt x="155" y="438"/>
                  </a:lnTo>
                  <a:lnTo>
                    <a:pt x="116" y="419"/>
                  </a:lnTo>
                  <a:lnTo>
                    <a:pt x="87" y="395"/>
                  </a:lnTo>
                  <a:lnTo>
                    <a:pt x="63" y="371"/>
                  </a:lnTo>
                  <a:lnTo>
                    <a:pt x="39" y="342"/>
                  </a:lnTo>
                  <a:lnTo>
                    <a:pt x="20" y="313"/>
                  </a:lnTo>
                  <a:lnTo>
                    <a:pt x="10" y="284"/>
                  </a:lnTo>
                  <a:lnTo>
                    <a:pt x="0" y="255"/>
                  </a:lnTo>
                  <a:lnTo>
                    <a:pt x="0" y="221"/>
                  </a:lnTo>
                  <a:lnTo>
                    <a:pt x="0" y="188"/>
                  </a:lnTo>
                  <a:lnTo>
                    <a:pt x="10" y="159"/>
                  </a:lnTo>
                  <a:lnTo>
                    <a:pt x="25" y="130"/>
                  </a:lnTo>
                  <a:lnTo>
                    <a:pt x="44" y="101"/>
                  </a:lnTo>
                  <a:lnTo>
                    <a:pt x="68" y="72"/>
                  </a:lnTo>
                  <a:lnTo>
                    <a:pt x="92" y="48"/>
                  </a:lnTo>
                  <a:lnTo>
                    <a:pt x="126" y="24"/>
                  </a:lnTo>
                  <a:lnTo>
                    <a:pt x="164" y="0"/>
                  </a:lnTo>
                  <a:lnTo>
                    <a:pt x="525" y="361"/>
                  </a:lnTo>
                  <a:lnTo>
                    <a:pt x="882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F47AB984-5151-4720-9BF8-DC54D3B139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92" y="10280"/>
              <a:ext cx="348" cy="200"/>
            </a:xfrm>
            <a:custGeom>
              <a:avLst/>
              <a:gdLst>
                <a:gd name="T0" fmla="*/ 112 w 544"/>
                <a:gd name="T1" fmla="*/ 0 h 313"/>
                <a:gd name="T2" fmla="*/ 142 w 544"/>
                <a:gd name="T3" fmla="*/ 0 h 313"/>
                <a:gd name="T4" fmla="*/ 170 w 544"/>
                <a:gd name="T5" fmla="*/ 4 h 313"/>
                <a:gd name="T6" fmla="*/ 197 w 544"/>
                <a:gd name="T7" fmla="*/ 10 h 313"/>
                <a:gd name="T8" fmla="*/ 223 w 544"/>
                <a:gd name="T9" fmla="*/ 17 h 313"/>
                <a:gd name="T10" fmla="*/ 112 w 544"/>
                <a:gd name="T11" fmla="*/ 128 h 313"/>
                <a:gd name="T12" fmla="*/ 0 w 544"/>
                <a:gd name="T13" fmla="*/ 17 h 313"/>
                <a:gd name="T14" fmla="*/ 26 w 544"/>
                <a:gd name="T15" fmla="*/ 10 h 313"/>
                <a:gd name="T16" fmla="*/ 53 w 544"/>
                <a:gd name="T17" fmla="*/ 4 h 313"/>
                <a:gd name="T18" fmla="*/ 81 w 544"/>
                <a:gd name="T19" fmla="*/ 0 h 313"/>
                <a:gd name="T20" fmla="*/ 112 w 544"/>
                <a:gd name="T21" fmla="*/ 0 h 3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4" h="313">
                  <a:moveTo>
                    <a:pt x="274" y="0"/>
                  </a:moveTo>
                  <a:lnTo>
                    <a:pt x="347" y="0"/>
                  </a:lnTo>
                  <a:lnTo>
                    <a:pt x="414" y="10"/>
                  </a:lnTo>
                  <a:lnTo>
                    <a:pt x="481" y="24"/>
                  </a:lnTo>
                  <a:lnTo>
                    <a:pt x="544" y="43"/>
                  </a:lnTo>
                  <a:lnTo>
                    <a:pt x="274" y="313"/>
                  </a:lnTo>
                  <a:lnTo>
                    <a:pt x="0" y="43"/>
                  </a:lnTo>
                  <a:lnTo>
                    <a:pt x="62" y="24"/>
                  </a:lnTo>
                  <a:lnTo>
                    <a:pt x="130" y="10"/>
                  </a:lnTo>
                  <a:lnTo>
                    <a:pt x="19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DA2437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A2729E69-7716-47BB-9782-2B51384AEDE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98" y="10280"/>
              <a:ext cx="656" cy="390"/>
            </a:xfrm>
            <a:custGeom>
              <a:avLst/>
              <a:gdLst>
                <a:gd name="T0" fmla="*/ 210 w 1026"/>
                <a:gd name="T1" fmla="*/ 173 h 611"/>
                <a:gd name="T2" fmla="*/ 210 w 1026"/>
                <a:gd name="T3" fmla="*/ 173 h 611"/>
                <a:gd name="T4" fmla="*/ 75 w 1026"/>
                <a:gd name="T5" fmla="*/ 173 h 611"/>
                <a:gd name="T6" fmla="*/ 75 w 1026"/>
                <a:gd name="T7" fmla="*/ 75 h 611"/>
                <a:gd name="T8" fmla="*/ 210 w 1026"/>
                <a:gd name="T9" fmla="*/ 75 h 611"/>
                <a:gd name="T10" fmla="*/ 210 w 1026"/>
                <a:gd name="T11" fmla="*/ 75 h 611"/>
                <a:gd name="T12" fmla="*/ 345 w 1026"/>
                <a:gd name="T13" fmla="*/ 75 h 611"/>
                <a:gd name="T14" fmla="*/ 345 w 1026"/>
                <a:gd name="T15" fmla="*/ 173 h 611"/>
                <a:gd name="T16" fmla="*/ 210 w 1026"/>
                <a:gd name="T17" fmla="*/ 173 h 611"/>
                <a:gd name="T18" fmla="*/ 210 w 1026"/>
                <a:gd name="T19" fmla="*/ 0 h 611"/>
                <a:gd name="T20" fmla="*/ 210 w 1026"/>
                <a:gd name="T21" fmla="*/ 0 h 611"/>
                <a:gd name="T22" fmla="*/ 63 w 1026"/>
                <a:gd name="T23" fmla="*/ 0 h 611"/>
                <a:gd name="T24" fmla="*/ 51 w 1026"/>
                <a:gd name="T25" fmla="*/ 0 h 611"/>
                <a:gd name="T26" fmla="*/ 39 w 1026"/>
                <a:gd name="T27" fmla="*/ 4 h 611"/>
                <a:gd name="T28" fmla="*/ 27 w 1026"/>
                <a:gd name="T29" fmla="*/ 10 h 611"/>
                <a:gd name="T30" fmla="*/ 17 w 1026"/>
                <a:gd name="T31" fmla="*/ 17 h 611"/>
                <a:gd name="T32" fmla="*/ 10 w 1026"/>
                <a:gd name="T33" fmla="*/ 26 h 611"/>
                <a:gd name="T34" fmla="*/ 4 w 1026"/>
                <a:gd name="T35" fmla="*/ 38 h 611"/>
                <a:gd name="T36" fmla="*/ 2 w 1026"/>
                <a:gd name="T37" fmla="*/ 47 h 611"/>
                <a:gd name="T38" fmla="*/ 0 w 1026"/>
                <a:gd name="T39" fmla="*/ 61 h 611"/>
                <a:gd name="T40" fmla="*/ 0 w 1026"/>
                <a:gd name="T41" fmla="*/ 188 h 611"/>
                <a:gd name="T42" fmla="*/ 2 w 1026"/>
                <a:gd name="T43" fmla="*/ 200 h 611"/>
                <a:gd name="T44" fmla="*/ 4 w 1026"/>
                <a:gd name="T45" fmla="*/ 212 h 611"/>
                <a:gd name="T46" fmla="*/ 10 w 1026"/>
                <a:gd name="T47" fmla="*/ 221 h 611"/>
                <a:gd name="T48" fmla="*/ 17 w 1026"/>
                <a:gd name="T49" fmla="*/ 232 h 611"/>
                <a:gd name="T50" fmla="*/ 27 w 1026"/>
                <a:gd name="T51" fmla="*/ 239 h 611"/>
                <a:gd name="T52" fmla="*/ 39 w 1026"/>
                <a:gd name="T53" fmla="*/ 243 h 611"/>
                <a:gd name="T54" fmla="*/ 51 w 1026"/>
                <a:gd name="T55" fmla="*/ 247 h 611"/>
                <a:gd name="T56" fmla="*/ 63 w 1026"/>
                <a:gd name="T57" fmla="*/ 249 h 611"/>
                <a:gd name="T58" fmla="*/ 210 w 1026"/>
                <a:gd name="T59" fmla="*/ 249 h 611"/>
                <a:gd name="T60" fmla="*/ 210 w 1026"/>
                <a:gd name="T61" fmla="*/ 249 h 611"/>
                <a:gd name="T62" fmla="*/ 357 w 1026"/>
                <a:gd name="T63" fmla="*/ 249 h 611"/>
                <a:gd name="T64" fmla="*/ 370 w 1026"/>
                <a:gd name="T65" fmla="*/ 247 h 611"/>
                <a:gd name="T66" fmla="*/ 382 w 1026"/>
                <a:gd name="T67" fmla="*/ 243 h 611"/>
                <a:gd name="T68" fmla="*/ 392 w 1026"/>
                <a:gd name="T69" fmla="*/ 239 h 611"/>
                <a:gd name="T70" fmla="*/ 402 w 1026"/>
                <a:gd name="T71" fmla="*/ 232 h 611"/>
                <a:gd name="T72" fmla="*/ 410 w 1026"/>
                <a:gd name="T73" fmla="*/ 221 h 611"/>
                <a:gd name="T74" fmla="*/ 416 w 1026"/>
                <a:gd name="T75" fmla="*/ 212 h 611"/>
                <a:gd name="T76" fmla="*/ 419 w 1026"/>
                <a:gd name="T77" fmla="*/ 200 h 611"/>
                <a:gd name="T78" fmla="*/ 419 w 1026"/>
                <a:gd name="T79" fmla="*/ 188 h 611"/>
                <a:gd name="T80" fmla="*/ 419 w 1026"/>
                <a:gd name="T81" fmla="*/ 61 h 611"/>
                <a:gd name="T82" fmla="*/ 419 w 1026"/>
                <a:gd name="T83" fmla="*/ 47 h 611"/>
                <a:gd name="T84" fmla="*/ 416 w 1026"/>
                <a:gd name="T85" fmla="*/ 38 h 611"/>
                <a:gd name="T86" fmla="*/ 410 w 1026"/>
                <a:gd name="T87" fmla="*/ 26 h 611"/>
                <a:gd name="T88" fmla="*/ 402 w 1026"/>
                <a:gd name="T89" fmla="*/ 17 h 611"/>
                <a:gd name="T90" fmla="*/ 392 w 1026"/>
                <a:gd name="T91" fmla="*/ 10 h 611"/>
                <a:gd name="T92" fmla="*/ 382 w 1026"/>
                <a:gd name="T93" fmla="*/ 4 h 611"/>
                <a:gd name="T94" fmla="*/ 370 w 1026"/>
                <a:gd name="T95" fmla="*/ 0 h 611"/>
                <a:gd name="T96" fmla="*/ 357 w 1026"/>
                <a:gd name="T97" fmla="*/ 0 h 611"/>
                <a:gd name="T98" fmla="*/ 210 w 1026"/>
                <a:gd name="T99" fmla="*/ 0 h 61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026" h="611">
                  <a:moveTo>
                    <a:pt x="515" y="424"/>
                  </a:moveTo>
                  <a:lnTo>
                    <a:pt x="515" y="424"/>
                  </a:lnTo>
                  <a:lnTo>
                    <a:pt x="183" y="424"/>
                  </a:lnTo>
                  <a:lnTo>
                    <a:pt x="183" y="183"/>
                  </a:lnTo>
                  <a:lnTo>
                    <a:pt x="515" y="183"/>
                  </a:lnTo>
                  <a:lnTo>
                    <a:pt x="843" y="183"/>
                  </a:lnTo>
                  <a:lnTo>
                    <a:pt x="843" y="424"/>
                  </a:lnTo>
                  <a:lnTo>
                    <a:pt x="515" y="424"/>
                  </a:lnTo>
                  <a:close/>
                  <a:moveTo>
                    <a:pt x="515" y="0"/>
                  </a:moveTo>
                  <a:lnTo>
                    <a:pt x="515" y="0"/>
                  </a:lnTo>
                  <a:lnTo>
                    <a:pt x="154" y="0"/>
                  </a:lnTo>
                  <a:lnTo>
                    <a:pt x="125" y="0"/>
                  </a:lnTo>
                  <a:lnTo>
                    <a:pt x="96" y="10"/>
                  </a:lnTo>
                  <a:lnTo>
                    <a:pt x="67" y="24"/>
                  </a:lnTo>
                  <a:lnTo>
                    <a:pt x="43" y="43"/>
                  </a:lnTo>
                  <a:lnTo>
                    <a:pt x="24" y="63"/>
                  </a:lnTo>
                  <a:lnTo>
                    <a:pt x="10" y="92"/>
                  </a:lnTo>
                  <a:lnTo>
                    <a:pt x="5" y="116"/>
                  </a:lnTo>
                  <a:lnTo>
                    <a:pt x="0" y="149"/>
                  </a:lnTo>
                  <a:lnTo>
                    <a:pt x="0" y="462"/>
                  </a:lnTo>
                  <a:lnTo>
                    <a:pt x="5" y="491"/>
                  </a:lnTo>
                  <a:lnTo>
                    <a:pt x="10" y="520"/>
                  </a:lnTo>
                  <a:lnTo>
                    <a:pt x="24" y="544"/>
                  </a:lnTo>
                  <a:lnTo>
                    <a:pt x="43" y="568"/>
                  </a:lnTo>
                  <a:lnTo>
                    <a:pt x="67" y="587"/>
                  </a:lnTo>
                  <a:lnTo>
                    <a:pt x="96" y="597"/>
                  </a:lnTo>
                  <a:lnTo>
                    <a:pt x="125" y="607"/>
                  </a:lnTo>
                  <a:lnTo>
                    <a:pt x="154" y="611"/>
                  </a:lnTo>
                  <a:lnTo>
                    <a:pt x="515" y="611"/>
                  </a:lnTo>
                  <a:lnTo>
                    <a:pt x="872" y="611"/>
                  </a:lnTo>
                  <a:lnTo>
                    <a:pt x="906" y="607"/>
                  </a:lnTo>
                  <a:lnTo>
                    <a:pt x="934" y="597"/>
                  </a:lnTo>
                  <a:lnTo>
                    <a:pt x="958" y="587"/>
                  </a:lnTo>
                  <a:lnTo>
                    <a:pt x="983" y="568"/>
                  </a:lnTo>
                  <a:lnTo>
                    <a:pt x="1002" y="544"/>
                  </a:lnTo>
                  <a:lnTo>
                    <a:pt x="1016" y="520"/>
                  </a:lnTo>
                  <a:lnTo>
                    <a:pt x="1026" y="491"/>
                  </a:lnTo>
                  <a:lnTo>
                    <a:pt x="1026" y="462"/>
                  </a:lnTo>
                  <a:lnTo>
                    <a:pt x="1026" y="149"/>
                  </a:lnTo>
                  <a:lnTo>
                    <a:pt x="1026" y="116"/>
                  </a:lnTo>
                  <a:lnTo>
                    <a:pt x="1016" y="92"/>
                  </a:lnTo>
                  <a:lnTo>
                    <a:pt x="1002" y="63"/>
                  </a:lnTo>
                  <a:lnTo>
                    <a:pt x="983" y="43"/>
                  </a:lnTo>
                  <a:lnTo>
                    <a:pt x="958" y="24"/>
                  </a:lnTo>
                  <a:lnTo>
                    <a:pt x="934" y="10"/>
                  </a:lnTo>
                  <a:lnTo>
                    <a:pt x="906" y="0"/>
                  </a:lnTo>
                  <a:lnTo>
                    <a:pt x="872" y="0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EF7164B3-C6A5-4757-971A-82CA78C812C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63" y="10280"/>
              <a:ext cx="659" cy="390"/>
            </a:xfrm>
            <a:custGeom>
              <a:avLst/>
              <a:gdLst>
                <a:gd name="T0" fmla="*/ 345 w 1031"/>
                <a:gd name="T1" fmla="*/ 75 h 611"/>
                <a:gd name="T2" fmla="*/ 77 w 1031"/>
                <a:gd name="T3" fmla="*/ 75 h 611"/>
                <a:gd name="T4" fmla="*/ 77 w 1031"/>
                <a:gd name="T5" fmla="*/ 133 h 611"/>
                <a:gd name="T6" fmla="*/ 345 w 1031"/>
                <a:gd name="T7" fmla="*/ 133 h 611"/>
                <a:gd name="T8" fmla="*/ 345 w 1031"/>
                <a:gd name="T9" fmla="*/ 75 h 611"/>
                <a:gd name="T10" fmla="*/ 356 w 1031"/>
                <a:gd name="T11" fmla="*/ 0 h 611"/>
                <a:gd name="T12" fmla="*/ 369 w 1031"/>
                <a:gd name="T13" fmla="*/ 0 h 611"/>
                <a:gd name="T14" fmla="*/ 382 w 1031"/>
                <a:gd name="T15" fmla="*/ 4 h 611"/>
                <a:gd name="T16" fmla="*/ 391 w 1031"/>
                <a:gd name="T17" fmla="*/ 10 h 611"/>
                <a:gd name="T18" fmla="*/ 401 w 1031"/>
                <a:gd name="T19" fmla="*/ 17 h 611"/>
                <a:gd name="T20" fmla="*/ 409 w 1031"/>
                <a:gd name="T21" fmla="*/ 26 h 611"/>
                <a:gd name="T22" fmla="*/ 415 w 1031"/>
                <a:gd name="T23" fmla="*/ 38 h 611"/>
                <a:gd name="T24" fmla="*/ 419 w 1031"/>
                <a:gd name="T25" fmla="*/ 47 h 611"/>
                <a:gd name="T26" fmla="*/ 421 w 1031"/>
                <a:gd name="T27" fmla="*/ 61 h 611"/>
                <a:gd name="T28" fmla="*/ 421 w 1031"/>
                <a:gd name="T29" fmla="*/ 149 h 611"/>
                <a:gd name="T30" fmla="*/ 419 w 1031"/>
                <a:gd name="T31" fmla="*/ 161 h 611"/>
                <a:gd name="T32" fmla="*/ 415 w 1031"/>
                <a:gd name="T33" fmla="*/ 173 h 611"/>
                <a:gd name="T34" fmla="*/ 409 w 1031"/>
                <a:gd name="T35" fmla="*/ 183 h 611"/>
                <a:gd name="T36" fmla="*/ 401 w 1031"/>
                <a:gd name="T37" fmla="*/ 192 h 611"/>
                <a:gd name="T38" fmla="*/ 391 w 1031"/>
                <a:gd name="T39" fmla="*/ 198 h 611"/>
                <a:gd name="T40" fmla="*/ 382 w 1031"/>
                <a:gd name="T41" fmla="*/ 204 h 611"/>
                <a:gd name="T42" fmla="*/ 369 w 1031"/>
                <a:gd name="T43" fmla="*/ 208 h 611"/>
                <a:gd name="T44" fmla="*/ 356 w 1031"/>
                <a:gd name="T45" fmla="*/ 210 h 611"/>
                <a:gd name="T46" fmla="*/ 77 w 1031"/>
                <a:gd name="T47" fmla="*/ 210 h 611"/>
                <a:gd name="T48" fmla="*/ 77 w 1031"/>
                <a:gd name="T49" fmla="*/ 249 h 611"/>
                <a:gd name="T50" fmla="*/ 0 w 1031"/>
                <a:gd name="T51" fmla="*/ 249 h 611"/>
                <a:gd name="T52" fmla="*/ 0 w 1031"/>
                <a:gd name="T53" fmla="*/ 61 h 611"/>
                <a:gd name="T54" fmla="*/ 0 w 1031"/>
                <a:gd name="T55" fmla="*/ 0 h 611"/>
                <a:gd name="T56" fmla="*/ 45 w 1031"/>
                <a:gd name="T57" fmla="*/ 0 h 611"/>
                <a:gd name="T58" fmla="*/ 89 w 1031"/>
                <a:gd name="T59" fmla="*/ 0 h 611"/>
                <a:gd name="T60" fmla="*/ 134 w 1031"/>
                <a:gd name="T61" fmla="*/ 0 h 611"/>
                <a:gd name="T62" fmla="*/ 179 w 1031"/>
                <a:gd name="T63" fmla="*/ 0 h 611"/>
                <a:gd name="T64" fmla="*/ 222 w 1031"/>
                <a:gd name="T65" fmla="*/ 0 h 611"/>
                <a:gd name="T66" fmla="*/ 268 w 1031"/>
                <a:gd name="T67" fmla="*/ 0 h 611"/>
                <a:gd name="T68" fmla="*/ 313 w 1031"/>
                <a:gd name="T69" fmla="*/ 0 h 611"/>
                <a:gd name="T70" fmla="*/ 356 w 1031"/>
                <a:gd name="T71" fmla="*/ 0 h 61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31" h="611">
                  <a:moveTo>
                    <a:pt x="843" y="183"/>
                  </a:moveTo>
                  <a:lnTo>
                    <a:pt x="188" y="183"/>
                  </a:lnTo>
                  <a:lnTo>
                    <a:pt x="188" y="327"/>
                  </a:lnTo>
                  <a:lnTo>
                    <a:pt x="843" y="327"/>
                  </a:lnTo>
                  <a:lnTo>
                    <a:pt x="843" y="183"/>
                  </a:lnTo>
                  <a:close/>
                  <a:moveTo>
                    <a:pt x="872" y="0"/>
                  </a:moveTo>
                  <a:lnTo>
                    <a:pt x="905" y="0"/>
                  </a:lnTo>
                  <a:lnTo>
                    <a:pt x="934" y="10"/>
                  </a:lnTo>
                  <a:lnTo>
                    <a:pt x="958" y="24"/>
                  </a:lnTo>
                  <a:lnTo>
                    <a:pt x="983" y="43"/>
                  </a:lnTo>
                  <a:lnTo>
                    <a:pt x="1002" y="63"/>
                  </a:lnTo>
                  <a:lnTo>
                    <a:pt x="1016" y="92"/>
                  </a:lnTo>
                  <a:lnTo>
                    <a:pt x="1026" y="116"/>
                  </a:lnTo>
                  <a:lnTo>
                    <a:pt x="1031" y="149"/>
                  </a:lnTo>
                  <a:lnTo>
                    <a:pt x="1031" y="366"/>
                  </a:lnTo>
                  <a:lnTo>
                    <a:pt x="1026" y="395"/>
                  </a:lnTo>
                  <a:lnTo>
                    <a:pt x="1016" y="424"/>
                  </a:lnTo>
                  <a:lnTo>
                    <a:pt x="1002" y="448"/>
                  </a:lnTo>
                  <a:lnTo>
                    <a:pt x="983" y="472"/>
                  </a:lnTo>
                  <a:lnTo>
                    <a:pt x="958" y="486"/>
                  </a:lnTo>
                  <a:lnTo>
                    <a:pt x="934" y="501"/>
                  </a:lnTo>
                  <a:lnTo>
                    <a:pt x="905" y="510"/>
                  </a:lnTo>
                  <a:lnTo>
                    <a:pt x="872" y="515"/>
                  </a:lnTo>
                  <a:lnTo>
                    <a:pt x="188" y="515"/>
                  </a:lnTo>
                  <a:lnTo>
                    <a:pt x="188" y="611"/>
                  </a:lnTo>
                  <a:lnTo>
                    <a:pt x="0" y="611"/>
                  </a:lnTo>
                  <a:lnTo>
                    <a:pt x="0" y="149"/>
                  </a:lnTo>
                  <a:lnTo>
                    <a:pt x="0" y="0"/>
                  </a:lnTo>
                  <a:lnTo>
                    <a:pt x="111" y="0"/>
                  </a:lnTo>
                  <a:lnTo>
                    <a:pt x="217" y="0"/>
                  </a:lnTo>
                  <a:lnTo>
                    <a:pt x="328" y="0"/>
                  </a:lnTo>
                  <a:lnTo>
                    <a:pt x="438" y="0"/>
                  </a:lnTo>
                  <a:lnTo>
                    <a:pt x="544" y="0"/>
                  </a:lnTo>
                  <a:lnTo>
                    <a:pt x="655" y="0"/>
                  </a:lnTo>
                  <a:lnTo>
                    <a:pt x="766" y="0"/>
                  </a:lnTo>
                  <a:lnTo>
                    <a:pt x="872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06700AF5-04FD-43B8-A75C-2DBC66C81C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7" y="10280"/>
              <a:ext cx="658" cy="390"/>
            </a:xfrm>
            <a:custGeom>
              <a:avLst/>
              <a:gdLst>
                <a:gd name="T0" fmla="*/ 236 w 1030"/>
                <a:gd name="T1" fmla="*/ 123 h 611"/>
                <a:gd name="T2" fmla="*/ 418 w 1030"/>
                <a:gd name="T3" fmla="*/ 123 h 611"/>
                <a:gd name="T4" fmla="*/ 418 w 1030"/>
                <a:gd name="T5" fmla="*/ 190 h 611"/>
                <a:gd name="T6" fmla="*/ 418 w 1030"/>
                <a:gd name="T7" fmla="*/ 200 h 611"/>
                <a:gd name="T8" fmla="*/ 415 w 1030"/>
                <a:gd name="T9" fmla="*/ 212 h 611"/>
                <a:gd name="T10" fmla="*/ 409 w 1030"/>
                <a:gd name="T11" fmla="*/ 221 h 611"/>
                <a:gd name="T12" fmla="*/ 401 w 1030"/>
                <a:gd name="T13" fmla="*/ 229 h 611"/>
                <a:gd name="T14" fmla="*/ 391 w 1030"/>
                <a:gd name="T15" fmla="*/ 237 h 611"/>
                <a:gd name="T16" fmla="*/ 381 w 1030"/>
                <a:gd name="T17" fmla="*/ 243 h 611"/>
                <a:gd name="T18" fmla="*/ 369 w 1030"/>
                <a:gd name="T19" fmla="*/ 247 h 611"/>
                <a:gd name="T20" fmla="*/ 356 w 1030"/>
                <a:gd name="T21" fmla="*/ 249 h 611"/>
                <a:gd name="T22" fmla="*/ 67 w 1030"/>
                <a:gd name="T23" fmla="*/ 249 h 611"/>
                <a:gd name="T24" fmla="*/ 51 w 1030"/>
                <a:gd name="T25" fmla="*/ 247 h 611"/>
                <a:gd name="T26" fmla="*/ 37 w 1030"/>
                <a:gd name="T27" fmla="*/ 243 h 611"/>
                <a:gd name="T28" fmla="*/ 26 w 1030"/>
                <a:gd name="T29" fmla="*/ 237 h 611"/>
                <a:gd name="T30" fmla="*/ 15 w 1030"/>
                <a:gd name="T31" fmla="*/ 229 h 611"/>
                <a:gd name="T32" fmla="*/ 8 w 1030"/>
                <a:gd name="T33" fmla="*/ 220 h 611"/>
                <a:gd name="T34" fmla="*/ 4 w 1030"/>
                <a:gd name="T35" fmla="*/ 210 h 611"/>
                <a:gd name="T36" fmla="*/ 0 w 1030"/>
                <a:gd name="T37" fmla="*/ 198 h 611"/>
                <a:gd name="T38" fmla="*/ 0 w 1030"/>
                <a:gd name="T39" fmla="*/ 186 h 611"/>
                <a:gd name="T40" fmla="*/ 0 w 1030"/>
                <a:gd name="T41" fmla="*/ 61 h 611"/>
                <a:gd name="T42" fmla="*/ 0 w 1030"/>
                <a:gd name="T43" fmla="*/ 49 h 611"/>
                <a:gd name="T44" fmla="*/ 4 w 1030"/>
                <a:gd name="T45" fmla="*/ 38 h 611"/>
                <a:gd name="T46" fmla="*/ 10 w 1030"/>
                <a:gd name="T47" fmla="*/ 27 h 611"/>
                <a:gd name="T48" fmla="*/ 17 w 1030"/>
                <a:gd name="T49" fmla="*/ 17 h 611"/>
                <a:gd name="T50" fmla="*/ 27 w 1030"/>
                <a:gd name="T51" fmla="*/ 10 h 611"/>
                <a:gd name="T52" fmla="*/ 39 w 1030"/>
                <a:gd name="T53" fmla="*/ 4 h 611"/>
                <a:gd name="T54" fmla="*/ 51 w 1030"/>
                <a:gd name="T55" fmla="*/ 0 h 611"/>
                <a:gd name="T56" fmla="*/ 65 w 1030"/>
                <a:gd name="T57" fmla="*/ 0 h 611"/>
                <a:gd name="T58" fmla="*/ 356 w 1030"/>
                <a:gd name="T59" fmla="*/ 0 h 611"/>
                <a:gd name="T60" fmla="*/ 371 w 1030"/>
                <a:gd name="T61" fmla="*/ 0 h 611"/>
                <a:gd name="T62" fmla="*/ 385 w 1030"/>
                <a:gd name="T63" fmla="*/ 6 h 611"/>
                <a:gd name="T64" fmla="*/ 397 w 1030"/>
                <a:gd name="T65" fmla="*/ 14 h 611"/>
                <a:gd name="T66" fmla="*/ 405 w 1030"/>
                <a:gd name="T67" fmla="*/ 22 h 611"/>
                <a:gd name="T68" fmla="*/ 413 w 1030"/>
                <a:gd name="T69" fmla="*/ 31 h 611"/>
                <a:gd name="T70" fmla="*/ 417 w 1030"/>
                <a:gd name="T71" fmla="*/ 41 h 611"/>
                <a:gd name="T72" fmla="*/ 418 w 1030"/>
                <a:gd name="T73" fmla="*/ 51 h 611"/>
                <a:gd name="T74" fmla="*/ 420 w 1030"/>
                <a:gd name="T75" fmla="*/ 61 h 611"/>
                <a:gd name="T76" fmla="*/ 420 w 1030"/>
                <a:gd name="T77" fmla="*/ 92 h 611"/>
                <a:gd name="T78" fmla="*/ 344 w 1030"/>
                <a:gd name="T79" fmla="*/ 92 h 611"/>
                <a:gd name="T80" fmla="*/ 344 w 1030"/>
                <a:gd name="T81" fmla="*/ 75 h 611"/>
                <a:gd name="T82" fmla="*/ 75 w 1030"/>
                <a:gd name="T83" fmla="*/ 75 h 611"/>
                <a:gd name="T84" fmla="*/ 75 w 1030"/>
                <a:gd name="T85" fmla="*/ 173 h 611"/>
                <a:gd name="T86" fmla="*/ 344 w 1030"/>
                <a:gd name="T87" fmla="*/ 173 h 611"/>
                <a:gd name="T88" fmla="*/ 344 w 1030"/>
                <a:gd name="T89" fmla="*/ 153 h 611"/>
                <a:gd name="T90" fmla="*/ 236 w 1030"/>
                <a:gd name="T91" fmla="*/ 153 h 611"/>
                <a:gd name="T92" fmla="*/ 236 w 1030"/>
                <a:gd name="T93" fmla="*/ 123 h 6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30" h="611">
                  <a:moveTo>
                    <a:pt x="578" y="303"/>
                  </a:moveTo>
                  <a:lnTo>
                    <a:pt x="1026" y="303"/>
                  </a:lnTo>
                  <a:lnTo>
                    <a:pt x="1026" y="467"/>
                  </a:lnTo>
                  <a:lnTo>
                    <a:pt x="1026" y="491"/>
                  </a:lnTo>
                  <a:lnTo>
                    <a:pt x="1016" y="520"/>
                  </a:lnTo>
                  <a:lnTo>
                    <a:pt x="1002" y="544"/>
                  </a:lnTo>
                  <a:lnTo>
                    <a:pt x="982" y="563"/>
                  </a:lnTo>
                  <a:lnTo>
                    <a:pt x="958" y="583"/>
                  </a:lnTo>
                  <a:lnTo>
                    <a:pt x="934" y="597"/>
                  </a:lnTo>
                  <a:lnTo>
                    <a:pt x="905" y="607"/>
                  </a:lnTo>
                  <a:lnTo>
                    <a:pt x="872" y="611"/>
                  </a:lnTo>
                  <a:lnTo>
                    <a:pt x="164" y="611"/>
                  </a:lnTo>
                  <a:lnTo>
                    <a:pt x="125" y="607"/>
                  </a:lnTo>
                  <a:lnTo>
                    <a:pt x="91" y="597"/>
                  </a:lnTo>
                  <a:lnTo>
                    <a:pt x="62" y="583"/>
                  </a:lnTo>
                  <a:lnTo>
                    <a:pt x="38" y="563"/>
                  </a:lnTo>
                  <a:lnTo>
                    <a:pt x="19" y="539"/>
                  </a:lnTo>
                  <a:lnTo>
                    <a:pt x="9" y="515"/>
                  </a:lnTo>
                  <a:lnTo>
                    <a:pt x="0" y="486"/>
                  </a:lnTo>
                  <a:lnTo>
                    <a:pt x="0" y="457"/>
                  </a:lnTo>
                  <a:lnTo>
                    <a:pt x="0" y="149"/>
                  </a:lnTo>
                  <a:lnTo>
                    <a:pt x="0" y="120"/>
                  </a:lnTo>
                  <a:lnTo>
                    <a:pt x="9" y="92"/>
                  </a:lnTo>
                  <a:lnTo>
                    <a:pt x="24" y="67"/>
                  </a:lnTo>
                  <a:lnTo>
                    <a:pt x="43" y="43"/>
                  </a:lnTo>
                  <a:lnTo>
                    <a:pt x="67" y="24"/>
                  </a:lnTo>
                  <a:lnTo>
                    <a:pt x="96" y="10"/>
                  </a:lnTo>
                  <a:lnTo>
                    <a:pt x="125" y="0"/>
                  </a:lnTo>
                  <a:lnTo>
                    <a:pt x="159" y="0"/>
                  </a:lnTo>
                  <a:lnTo>
                    <a:pt x="872" y="0"/>
                  </a:lnTo>
                  <a:lnTo>
                    <a:pt x="910" y="0"/>
                  </a:lnTo>
                  <a:lnTo>
                    <a:pt x="944" y="15"/>
                  </a:lnTo>
                  <a:lnTo>
                    <a:pt x="973" y="34"/>
                  </a:lnTo>
                  <a:lnTo>
                    <a:pt x="992" y="53"/>
                  </a:lnTo>
                  <a:lnTo>
                    <a:pt x="1011" y="77"/>
                  </a:lnTo>
                  <a:lnTo>
                    <a:pt x="1021" y="101"/>
                  </a:lnTo>
                  <a:lnTo>
                    <a:pt x="1026" y="125"/>
                  </a:lnTo>
                  <a:lnTo>
                    <a:pt x="1030" y="149"/>
                  </a:lnTo>
                  <a:lnTo>
                    <a:pt x="1030" y="226"/>
                  </a:lnTo>
                  <a:lnTo>
                    <a:pt x="843" y="226"/>
                  </a:lnTo>
                  <a:lnTo>
                    <a:pt x="843" y="183"/>
                  </a:lnTo>
                  <a:lnTo>
                    <a:pt x="183" y="183"/>
                  </a:lnTo>
                  <a:lnTo>
                    <a:pt x="183" y="424"/>
                  </a:lnTo>
                  <a:lnTo>
                    <a:pt x="843" y="424"/>
                  </a:lnTo>
                  <a:lnTo>
                    <a:pt x="843" y="376"/>
                  </a:lnTo>
                  <a:lnTo>
                    <a:pt x="578" y="376"/>
                  </a:lnTo>
                  <a:lnTo>
                    <a:pt x="578" y="303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172758373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662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6.xlsx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8.xlsx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alpha val="85000"/>
              </a:schemeClr>
            </a:gs>
            <a:gs pos="31000">
              <a:schemeClr val="accent6">
                <a:lumMod val="40000"/>
                <a:lumOff val="60000"/>
              </a:schemeClr>
            </a:gs>
            <a:gs pos="50000">
              <a:schemeClr val="accent6">
                <a:lumMod val="60000"/>
                <a:lumOff val="40000"/>
              </a:schemeClr>
            </a:gs>
            <a:gs pos="72000">
              <a:schemeClr val="accent6">
                <a:lumMod val="75000"/>
                <a:alpha val="90000"/>
              </a:schemeClr>
            </a:gs>
            <a:gs pos="97000">
              <a:schemeClr val="accent6">
                <a:lumMod val="50000"/>
              </a:schemeClr>
            </a:gs>
            <a:gs pos="15000">
              <a:schemeClr val="accent6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e 5">
            <a:extLst>
              <a:ext uri="{FF2B5EF4-FFF2-40B4-BE49-F238E27FC236}">
                <a16:creationId xmlns:a16="http://schemas.microsoft.com/office/drawing/2014/main" id="{066EF802-A224-284E-AF99-B2CA61F14761}"/>
              </a:ext>
            </a:extLst>
          </p:cNvPr>
          <p:cNvSpPr/>
          <p:nvPr/>
        </p:nvSpPr>
        <p:spPr>
          <a:xfrm>
            <a:off x="-6088264" y="-6896078"/>
            <a:ext cx="12131878" cy="13767141"/>
          </a:xfrm>
          <a:prstGeom prst="pie">
            <a:avLst>
              <a:gd name="adj1" fmla="val 0"/>
              <a:gd name="adj2" fmla="val 5397269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4ABF71-8B13-4144-9260-68D9FE3B50E8}"/>
              </a:ext>
            </a:extLst>
          </p:cNvPr>
          <p:cNvSpPr txBox="1"/>
          <p:nvPr/>
        </p:nvSpPr>
        <p:spPr>
          <a:xfrm>
            <a:off x="4391890" y="4872475"/>
            <a:ext cx="4571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ΠΑΝΕΛΛΗΝΙΟΣ ΙΑΤΡΙΚΟΣ ΣΥΛΛΟΓΟΣ</a:t>
            </a:r>
            <a:endParaRPr lang="el-GR" sz="2000" b="1" u="sng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>
              <a:lnSpc>
                <a:spcPct val="150000"/>
              </a:lnSpc>
            </a:pPr>
            <a:r>
              <a:rPr lang="el-GR" sz="2000" b="1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ΓΙΑΤΡΟΙ</a:t>
            </a:r>
          </a:p>
          <a:p>
            <a:pPr algn="r"/>
            <a:endParaRPr lang="el-GR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/>
            <a:r>
              <a:rPr lang="el-GR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ΑΠΡΙΛΙΟΣ 2023</a:t>
            </a:r>
            <a:endParaRPr lang="en-US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4EC4F7-4194-C549-AF40-353575BF6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341" y="2181329"/>
            <a:ext cx="2813050" cy="2495341"/>
          </a:xfrm>
          <a:prstGeom prst="rect">
            <a:avLst/>
          </a:prstGeom>
        </p:spPr>
      </p:pic>
      <p:grpSp>
        <p:nvGrpSpPr>
          <p:cNvPr id="10" name="Group 89">
            <a:extLst>
              <a:ext uri="{FF2B5EF4-FFF2-40B4-BE49-F238E27FC236}">
                <a16:creationId xmlns:a16="http://schemas.microsoft.com/office/drawing/2014/main" id="{6C319CED-89BD-4F0B-95DC-3E4A211CBCFD}"/>
              </a:ext>
            </a:extLst>
          </p:cNvPr>
          <p:cNvGrpSpPr>
            <a:grpSpLocks/>
          </p:cNvGrpSpPr>
          <p:nvPr/>
        </p:nvGrpSpPr>
        <p:grpSpPr bwMode="auto">
          <a:xfrm>
            <a:off x="6896421" y="384372"/>
            <a:ext cx="1918970" cy="247650"/>
            <a:chOff x="6932" y="10280"/>
            <a:chExt cx="3022" cy="390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EC2CBF77-E759-466B-9DF2-22E33D2373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32" y="10332"/>
              <a:ext cx="668" cy="338"/>
            </a:xfrm>
            <a:custGeom>
              <a:avLst/>
              <a:gdLst>
                <a:gd name="T0" fmla="*/ 360 w 1046"/>
                <a:gd name="T1" fmla="*/ 0 h 529"/>
                <a:gd name="T2" fmla="*/ 376 w 1046"/>
                <a:gd name="T3" fmla="*/ 10 h 529"/>
                <a:gd name="T4" fmla="*/ 389 w 1046"/>
                <a:gd name="T5" fmla="*/ 20 h 529"/>
                <a:gd name="T6" fmla="*/ 399 w 1046"/>
                <a:gd name="T7" fmla="*/ 29 h 529"/>
                <a:gd name="T8" fmla="*/ 409 w 1046"/>
                <a:gd name="T9" fmla="*/ 42 h 529"/>
                <a:gd name="T10" fmla="*/ 416 w 1046"/>
                <a:gd name="T11" fmla="*/ 53 h 529"/>
                <a:gd name="T12" fmla="*/ 423 w 1046"/>
                <a:gd name="T13" fmla="*/ 65 h 529"/>
                <a:gd name="T14" fmla="*/ 427 w 1046"/>
                <a:gd name="T15" fmla="*/ 77 h 529"/>
                <a:gd name="T16" fmla="*/ 427 w 1046"/>
                <a:gd name="T17" fmla="*/ 90 h 529"/>
                <a:gd name="T18" fmla="*/ 427 w 1046"/>
                <a:gd name="T19" fmla="*/ 104 h 529"/>
                <a:gd name="T20" fmla="*/ 423 w 1046"/>
                <a:gd name="T21" fmla="*/ 116 h 529"/>
                <a:gd name="T22" fmla="*/ 418 w 1046"/>
                <a:gd name="T23" fmla="*/ 128 h 529"/>
                <a:gd name="T24" fmla="*/ 411 w 1046"/>
                <a:gd name="T25" fmla="*/ 140 h 529"/>
                <a:gd name="T26" fmla="*/ 401 w 1046"/>
                <a:gd name="T27" fmla="*/ 151 h 529"/>
                <a:gd name="T28" fmla="*/ 391 w 1046"/>
                <a:gd name="T29" fmla="*/ 161 h 529"/>
                <a:gd name="T30" fmla="*/ 379 w 1046"/>
                <a:gd name="T31" fmla="*/ 171 h 529"/>
                <a:gd name="T32" fmla="*/ 365 w 1046"/>
                <a:gd name="T33" fmla="*/ 179 h 529"/>
                <a:gd name="T34" fmla="*/ 350 w 1046"/>
                <a:gd name="T35" fmla="*/ 187 h 529"/>
                <a:gd name="T36" fmla="*/ 332 w 1046"/>
                <a:gd name="T37" fmla="*/ 194 h 529"/>
                <a:gd name="T38" fmla="*/ 314 w 1046"/>
                <a:gd name="T39" fmla="*/ 201 h 529"/>
                <a:gd name="T40" fmla="*/ 297 w 1046"/>
                <a:gd name="T41" fmla="*/ 206 h 529"/>
                <a:gd name="T42" fmla="*/ 277 w 1046"/>
                <a:gd name="T43" fmla="*/ 210 h 529"/>
                <a:gd name="T44" fmla="*/ 255 w 1046"/>
                <a:gd name="T45" fmla="*/ 214 h 529"/>
                <a:gd name="T46" fmla="*/ 236 w 1046"/>
                <a:gd name="T47" fmla="*/ 216 h 529"/>
                <a:gd name="T48" fmla="*/ 214 w 1046"/>
                <a:gd name="T49" fmla="*/ 216 h 529"/>
                <a:gd name="T50" fmla="*/ 191 w 1046"/>
                <a:gd name="T51" fmla="*/ 216 h 529"/>
                <a:gd name="T52" fmla="*/ 171 w 1046"/>
                <a:gd name="T53" fmla="*/ 214 h 529"/>
                <a:gd name="T54" fmla="*/ 149 w 1046"/>
                <a:gd name="T55" fmla="*/ 210 h 529"/>
                <a:gd name="T56" fmla="*/ 130 w 1046"/>
                <a:gd name="T57" fmla="*/ 206 h 529"/>
                <a:gd name="T58" fmla="*/ 112 w 1046"/>
                <a:gd name="T59" fmla="*/ 201 h 529"/>
                <a:gd name="T60" fmla="*/ 95 w 1046"/>
                <a:gd name="T61" fmla="*/ 194 h 529"/>
                <a:gd name="T62" fmla="*/ 77 w 1046"/>
                <a:gd name="T63" fmla="*/ 187 h 529"/>
                <a:gd name="T64" fmla="*/ 63 w 1046"/>
                <a:gd name="T65" fmla="*/ 179 h 529"/>
                <a:gd name="T66" fmla="*/ 47 w 1046"/>
                <a:gd name="T67" fmla="*/ 171 h 529"/>
                <a:gd name="T68" fmla="*/ 36 w 1046"/>
                <a:gd name="T69" fmla="*/ 161 h 529"/>
                <a:gd name="T70" fmla="*/ 26 w 1046"/>
                <a:gd name="T71" fmla="*/ 151 h 529"/>
                <a:gd name="T72" fmla="*/ 16 w 1046"/>
                <a:gd name="T73" fmla="*/ 140 h 529"/>
                <a:gd name="T74" fmla="*/ 8 w 1046"/>
                <a:gd name="T75" fmla="*/ 128 h 529"/>
                <a:gd name="T76" fmla="*/ 4 w 1046"/>
                <a:gd name="T77" fmla="*/ 116 h 529"/>
                <a:gd name="T78" fmla="*/ 0 w 1046"/>
                <a:gd name="T79" fmla="*/ 104 h 529"/>
                <a:gd name="T80" fmla="*/ 0 w 1046"/>
                <a:gd name="T81" fmla="*/ 90 h 529"/>
                <a:gd name="T82" fmla="*/ 0 w 1046"/>
                <a:gd name="T83" fmla="*/ 77 h 529"/>
                <a:gd name="T84" fmla="*/ 4 w 1046"/>
                <a:gd name="T85" fmla="*/ 65 h 529"/>
                <a:gd name="T86" fmla="*/ 10 w 1046"/>
                <a:gd name="T87" fmla="*/ 53 h 529"/>
                <a:gd name="T88" fmla="*/ 18 w 1046"/>
                <a:gd name="T89" fmla="*/ 42 h 529"/>
                <a:gd name="T90" fmla="*/ 27 w 1046"/>
                <a:gd name="T91" fmla="*/ 29 h 529"/>
                <a:gd name="T92" fmla="*/ 38 w 1046"/>
                <a:gd name="T93" fmla="*/ 20 h 529"/>
                <a:gd name="T94" fmla="*/ 51 w 1046"/>
                <a:gd name="T95" fmla="*/ 10 h 529"/>
                <a:gd name="T96" fmla="*/ 67 w 1046"/>
                <a:gd name="T97" fmla="*/ 0 h 529"/>
                <a:gd name="T98" fmla="*/ 214 w 1046"/>
                <a:gd name="T99" fmla="*/ 148 h 529"/>
                <a:gd name="T100" fmla="*/ 360 w 1046"/>
                <a:gd name="T101" fmla="*/ 0 h 52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46" h="529">
                  <a:moveTo>
                    <a:pt x="882" y="0"/>
                  </a:moveTo>
                  <a:lnTo>
                    <a:pt x="920" y="24"/>
                  </a:lnTo>
                  <a:lnTo>
                    <a:pt x="954" y="48"/>
                  </a:lnTo>
                  <a:lnTo>
                    <a:pt x="978" y="72"/>
                  </a:lnTo>
                  <a:lnTo>
                    <a:pt x="1002" y="101"/>
                  </a:lnTo>
                  <a:lnTo>
                    <a:pt x="1021" y="130"/>
                  </a:lnTo>
                  <a:lnTo>
                    <a:pt x="1036" y="159"/>
                  </a:lnTo>
                  <a:lnTo>
                    <a:pt x="1046" y="188"/>
                  </a:lnTo>
                  <a:lnTo>
                    <a:pt x="1046" y="221"/>
                  </a:lnTo>
                  <a:lnTo>
                    <a:pt x="1046" y="255"/>
                  </a:lnTo>
                  <a:lnTo>
                    <a:pt x="1036" y="284"/>
                  </a:lnTo>
                  <a:lnTo>
                    <a:pt x="1026" y="313"/>
                  </a:lnTo>
                  <a:lnTo>
                    <a:pt x="1007" y="342"/>
                  </a:lnTo>
                  <a:lnTo>
                    <a:pt x="983" y="371"/>
                  </a:lnTo>
                  <a:lnTo>
                    <a:pt x="959" y="395"/>
                  </a:lnTo>
                  <a:lnTo>
                    <a:pt x="930" y="419"/>
                  </a:lnTo>
                  <a:lnTo>
                    <a:pt x="896" y="438"/>
                  </a:lnTo>
                  <a:lnTo>
                    <a:pt x="858" y="457"/>
                  </a:lnTo>
                  <a:lnTo>
                    <a:pt x="814" y="476"/>
                  </a:lnTo>
                  <a:lnTo>
                    <a:pt x="771" y="491"/>
                  </a:lnTo>
                  <a:lnTo>
                    <a:pt x="728" y="505"/>
                  </a:lnTo>
                  <a:lnTo>
                    <a:pt x="680" y="515"/>
                  </a:lnTo>
                  <a:lnTo>
                    <a:pt x="627" y="525"/>
                  </a:lnTo>
                  <a:lnTo>
                    <a:pt x="578" y="529"/>
                  </a:lnTo>
                  <a:lnTo>
                    <a:pt x="525" y="529"/>
                  </a:lnTo>
                  <a:lnTo>
                    <a:pt x="468" y="529"/>
                  </a:lnTo>
                  <a:lnTo>
                    <a:pt x="419" y="525"/>
                  </a:lnTo>
                  <a:lnTo>
                    <a:pt x="366" y="515"/>
                  </a:lnTo>
                  <a:lnTo>
                    <a:pt x="318" y="505"/>
                  </a:lnTo>
                  <a:lnTo>
                    <a:pt x="275" y="491"/>
                  </a:lnTo>
                  <a:lnTo>
                    <a:pt x="232" y="476"/>
                  </a:lnTo>
                  <a:lnTo>
                    <a:pt x="188" y="457"/>
                  </a:lnTo>
                  <a:lnTo>
                    <a:pt x="155" y="438"/>
                  </a:lnTo>
                  <a:lnTo>
                    <a:pt x="116" y="419"/>
                  </a:lnTo>
                  <a:lnTo>
                    <a:pt x="87" y="395"/>
                  </a:lnTo>
                  <a:lnTo>
                    <a:pt x="63" y="371"/>
                  </a:lnTo>
                  <a:lnTo>
                    <a:pt x="39" y="342"/>
                  </a:lnTo>
                  <a:lnTo>
                    <a:pt x="20" y="313"/>
                  </a:lnTo>
                  <a:lnTo>
                    <a:pt x="10" y="284"/>
                  </a:lnTo>
                  <a:lnTo>
                    <a:pt x="0" y="255"/>
                  </a:lnTo>
                  <a:lnTo>
                    <a:pt x="0" y="221"/>
                  </a:lnTo>
                  <a:lnTo>
                    <a:pt x="0" y="188"/>
                  </a:lnTo>
                  <a:lnTo>
                    <a:pt x="10" y="159"/>
                  </a:lnTo>
                  <a:lnTo>
                    <a:pt x="25" y="130"/>
                  </a:lnTo>
                  <a:lnTo>
                    <a:pt x="44" y="101"/>
                  </a:lnTo>
                  <a:lnTo>
                    <a:pt x="68" y="72"/>
                  </a:lnTo>
                  <a:lnTo>
                    <a:pt x="92" y="48"/>
                  </a:lnTo>
                  <a:lnTo>
                    <a:pt x="126" y="24"/>
                  </a:lnTo>
                  <a:lnTo>
                    <a:pt x="164" y="0"/>
                  </a:lnTo>
                  <a:lnTo>
                    <a:pt x="525" y="361"/>
                  </a:lnTo>
                  <a:lnTo>
                    <a:pt x="882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97DD5D90-2EFE-4CB4-A04B-DAD0ABA39FB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92" y="10280"/>
              <a:ext cx="348" cy="200"/>
            </a:xfrm>
            <a:custGeom>
              <a:avLst/>
              <a:gdLst>
                <a:gd name="T0" fmla="*/ 112 w 544"/>
                <a:gd name="T1" fmla="*/ 0 h 313"/>
                <a:gd name="T2" fmla="*/ 142 w 544"/>
                <a:gd name="T3" fmla="*/ 0 h 313"/>
                <a:gd name="T4" fmla="*/ 170 w 544"/>
                <a:gd name="T5" fmla="*/ 4 h 313"/>
                <a:gd name="T6" fmla="*/ 197 w 544"/>
                <a:gd name="T7" fmla="*/ 10 h 313"/>
                <a:gd name="T8" fmla="*/ 223 w 544"/>
                <a:gd name="T9" fmla="*/ 17 h 313"/>
                <a:gd name="T10" fmla="*/ 112 w 544"/>
                <a:gd name="T11" fmla="*/ 128 h 313"/>
                <a:gd name="T12" fmla="*/ 0 w 544"/>
                <a:gd name="T13" fmla="*/ 17 h 313"/>
                <a:gd name="T14" fmla="*/ 26 w 544"/>
                <a:gd name="T15" fmla="*/ 10 h 313"/>
                <a:gd name="T16" fmla="*/ 53 w 544"/>
                <a:gd name="T17" fmla="*/ 4 h 313"/>
                <a:gd name="T18" fmla="*/ 81 w 544"/>
                <a:gd name="T19" fmla="*/ 0 h 313"/>
                <a:gd name="T20" fmla="*/ 112 w 544"/>
                <a:gd name="T21" fmla="*/ 0 h 3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4" h="313">
                  <a:moveTo>
                    <a:pt x="274" y="0"/>
                  </a:moveTo>
                  <a:lnTo>
                    <a:pt x="347" y="0"/>
                  </a:lnTo>
                  <a:lnTo>
                    <a:pt x="414" y="10"/>
                  </a:lnTo>
                  <a:lnTo>
                    <a:pt x="481" y="24"/>
                  </a:lnTo>
                  <a:lnTo>
                    <a:pt x="544" y="43"/>
                  </a:lnTo>
                  <a:lnTo>
                    <a:pt x="274" y="313"/>
                  </a:lnTo>
                  <a:lnTo>
                    <a:pt x="0" y="43"/>
                  </a:lnTo>
                  <a:lnTo>
                    <a:pt x="62" y="24"/>
                  </a:lnTo>
                  <a:lnTo>
                    <a:pt x="130" y="10"/>
                  </a:lnTo>
                  <a:lnTo>
                    <a:pt x="19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DA2437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BD4CB937-F342-4B52-97E1-62B1C16C055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98" y="10280"/>
              <a:ext cx="656" cy="390"/>
            </a:xfrm>
            <a:custGeom>
              <a:avLst/>
              <a:gdLst>
                <a:gd name="T0" fmla="*/ 210 w 1026"/>
                <a:gd name="T1" fmla="*/ 173 h 611"/>
                <a:gd name="T2" fmla="*/ 210 w 1026"/>
                <a:gd name="T3" fmla="*/ 173 h 611"/>
                <a:gd name="T4" fmla="*/ 75 w 1026"/>
                <a:gd name="T5" fmla="*/ 173 h 611"/>
                <a:gd name="T6" fmla="*/ 75 w 1026"/>
                <a:gd name="T7" fmla="*/ 75 h 611"/>
                <a:gd name="T8" fmla="*/ 210 w 1026"/>
                <a:gd name="T9" fmla="*/ 75 h 611"/>
                <a:gd name="T10" fmla="*/ 210 w 1026"/>
                <a:gd name="T11" fmla="*/ 75 h 611"/>
                <a:gd name="T12" fmla="*/ 345 w 1026"/>
                <a:gd name="T13" fmla="*/ 75 h 611"/>
                <a:gd name="T14" fmla="*/ 345 w 1026"/>
                <a:gd name="T15" fmla="*/ 173 h 611"/>
                <a:gd name="T16" fmla="*/ 210 w 1026"/>
                <a:gd name="T17" fmla="*/ 173 h 611"/>
                <a:gd name="T18" fmla="*/ 210 w 1026"/>
                <a:gd name="T19" fmla="*/ 0 h 611"/>
                <a:gd name="T20" fmla="*/ 210 w 1026"/>
                <a:gd name="T21" fmla="*/ 0 h 611"/>
                <a:gd name="T22" fmla="*/ 63 w 1026"/>
                <a:gd name="T23" fmla="*/ 0 h 611"/>
                <a:gd name="T24" fmla="*/ 51 w 1026"/>
                <a:gd name="T25" fmla="*/ 0 h 611"/>
                <a:gd name="T26" fmla="*/ 39 w 1026"/>
                <a:gd name="T27" fmla="*/ 4 h 611"/>
                <a:gd name="T28" fmla="*/ 27 w 1026"/>
                <a:gd name="T29" fmla="*/ 10 h 611"/>
                <a:gd name="T30" fmla="*/ 17 w 1026"/>
                <a:gd name="T31" fmla="*/ 17 h 611"/>
                <a:gd name="T32" fmla="*/ 10 w 1026"/>
                <a:gd name="T33" fmla="*/ 26 h 611"/>
                <a:gd name="T34" fmla="*/ 4 w 1026"/>
                <a:gd name="T35" fmla="*/ 38 h 611"/>
                <a:gd name="T36" fmla="*/ 2 w 1026"/>
                <a:gd name="T37" fmla="*/ 47 h 611"/>
                <a:gd name="T38" fmla="*/ 0 w 1026"/>
                <a:gd name="T39" fmla="*/ 61 h 611"/>
                <a:gd name="T40" fmla="*/ 0 w 1026"/>
                <a:gd name="T41" fmla="*/ 188 h 611"/>
                <a:gd name="T42" fmla="*/ 2 w 1026"/>
                <a:gd name="T43" fmla="*/ 200 h 611"/>
                <a:gd name="T44" fmla="*/ 4 w 1026"/>
                <a:gd name="T45" fmla="*/ 212 h 611"/>
                <a:gd name="T46" fmla="*/ 10 w 1026"/>
                <a:gd name="T47" fmla="*/ 221 h 611"/>
                <a:gd name="T48" fmla="*/ 17 w 1026"/>
                <a:gd name="T49" fmla="*/ 232 h 611"/>
                <a:gd name="T50" fmla="*/ 27 w 1026"/>
                <a:gd name="T51" fmla="*/ 239 h 611"/>
                <a:gd name="T52" fmla="*/ 39 w 1026"/>
                <a:gd name="T53" fmla="*/ 243 h 611"/>
                <a:gd name="T54" fmla="*/ 51 w 1026"/>
                <a:gd name="T55" fmla="*/ 247 h 611"/>
                <a:gd name="T56" fmla="*/ 63 w 1026"/>
                <a:gd name="T57" fmla="*/ 249 h 611"/>
                <a:gd name="T58" fmla="*/ 210 w 1026"/>
                <a:gd name="T59" fmla="*/ 249 h 611"/>
                <a:gd name="T60" fmla="*/ 210 w 1026"/>
                <a:gd name="T61" fmla="*/ 249 h 611"/>
                <a:gd name="T62" fmla="*/ 357 w 1026"/>
                <a:gd name="T63" fmla="*/ 249 h 611"/>
                <a:gd name="T64" fmla="*/ 370 w 1026"/>
                <a:gd name="T65" fmla="*/ 247 h 611"/>
                <a:gd name="T66" fmla="*/ 382 w 1026"/>
                <a:gd name="T67" fmla="*/ 243 h 611"/>
                <a:gd name="T68" fmla="*/ 392 w 1026"/>
                <a:gd name="T69" fmla="*/ 239 h 611"/>
                <a:gd name="T70" fmla="*/ 402 w 1026"/>
                <a:gd name="T71" fmla="*/ 232 h 611"/>
                <a:gd name="T72" fmla="*/ 410 w 1026"/>
                <a:gd name="T73" fmla="*/ 221 h 611"/>
                <a:gd name="T74" fmla="*/ 416 w 1026"/>
                <a:gd name="T75" fmla="*/ 212 h 611"/>
                <a:gd name="T76" fmla="*/ 419 w 1026"/>
                <a:gd name="T77" fmla="*/ 200 h 611"/>
                <a:gd name="T78" fmla="*/ 419 w 1026"/>
                <a:gd name="T79" fmla="*/ 188 h 611"/>
                <a:gd name="T80" fmla="*/ 419 w 1026"/>
                <a:gd name="T81" fmla="*/ 61 h 611"/>
                <a:gd name="T82" fmla="*/ 419 w 1026"/>
                <a:gd name="T83" fmla="*/ 47 h 611"/>
                <a:gd name="T84" fmla="*/ 416 w 1026"/>
                <a:gd name="T85" fmla="*/ 38 h 611"/>
                <a:gd name="T86" fmla="*/ 410 w 1026"/>
                <a:gd name="T87" fmla="*/ 26 h 611"/>
                <a:gd name="T88" fmla="*/ 402 w 1026"/>
                <a:gd name="T89" fmla="*/ 17 h 611"/>
                <a:gd name="T90" fmla="*/ 392 w 1026"/>
                <a:gd name="T91" fmla="*/ 10 h 611"/>
                <a:gd name="T92" fmla="*/ 382 w 1026"/>
                <a:gd name="T93" fmla="*/ 4 h 611"/>
                <a:gd name="T94" fmla="*/ 370 w 1026"/>
                <a:gd name="T95" fmla="*/ 0 h 611"/>
                <a:gd name="T96" fmla="*/ 357 w 1026"/>
                <a:gd name="T97" fmla="*/ 0 h 611"/>
                <a:gd name="T98" fmla="*/ 210 w 1026"/>
                <a:gd name="T99" fmla="*/ 0 h 61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026" h="611">
                  <a:moveTo>
                    <a:pt x="515" y="424"/>
                  </a:moveTo>
                  <a:lnTo>
                    <a:pt x="515" y="424"/>
                  </a:lnTo>
                  <a:lnTo>
                    <a:pt x="183" y="424"/>
                  </a:lnTo>
                  <a:lnTo>
                    <a:pt x="183" y="183"/>
                  </a:lnTo>
                  <a:lnTo>
                    <a:pt x="515" y="183"/>
                  </a:lnTo>
                  <a:lnTo>
                    <a:pt x="843" y="183"/>
                  </a:lnTo>
                  <a:lnTo>
                    <a:pt x="843" y="424"/>
                  </a:lnTo>
                  <a:lnTo>
                    <a:pt x="515" y="424"/>
                  </a:lnTo>
                  <a:close/>
                  <a:moveTo>
                    <a:pt x="515" y="0"/>
                  </a:moveTo>
                  <a:lnTo>
                    <a:pt x="515" y="0"/>
                  </a:lnTo>
                  <a:lnTo>
                    <a:pt x="154" y="0"/>
                  </a:lnTo>
                  <a:lnTo>
                    <a:pt x="125" y="0"/>
                  </a:lnTo>
                  <a:lnTo>
                    <a:pt x="96" y="10"/>
                  </a:lnTo>
                  <a:lnTo>
                    <a:pt x="67" y="24"/>
                  </a:lnTo>
                  <a:lnTo>
                    <a:pt x="43" y="43"/>
                  </a:lnTo>
                  <a:lnTo>
                    <a:pt x="24" y="63"/>
                  </a:lnTo>
                  <a:lnTo>
                    <a:pt x="10" y="92"/>
                  </a:lnTo>
                  <a:lnTo>
                    <a:pt x="5" y="116"/>
                  </a:lnTo>
                  <a:lnTo>
                    <a:pt x="0" y="149"/>
                  </a:lnTo>
                  <a:lnTo>
                    <a:pt x="0" y="462"/>
                  </a:lnTo>
                  <a:lnTo>
                    <a:pt x="5" y="491"/>
                  </a:lnTo>
                  <a:lnTo>
                    <a:pt x="10" y="520"/>
                  </a:lnTo>
                  <a:lnTo>
                    <a:pt x="24" y="544"/>
                  </a:lnTo>
                  <a:lnTo>
                    <a:pt x="43" y="568"/>
                  </a:lnTo>
                  <a:lnTo>
                    <a:pt x="67" y="587"/>
                  </a:lnTo>
                  <a:lnTo>
                    <a:pt x="96" y="597"/>
                  </a:lnTo>
                  <a:lnTo>
                    <a:pt x="125" y="607"/>
                  </a:lnTo>
                  <a:lnTo>
                    <a:pt x="154" y="611"/>
                  </a:lnTo>
                  <a:lnTo>
                    <a:pt x="515" y="611"/>
                  </a:lnTo>
                  <a:lnTo>
                    <a:pt x="872" y="611"/>
                  </a:lnTo>
                  <a:lnTo>
                    <a:pt x="906" y="607"/>
                  </a:lnTo>
                  <a:lnTo>
                    <a:pt x="934" y="597"/>
                  </a:lnTo>
                  <a:lnTo>
                    <a:pt x="958" y="587"/>
                  </a:lnTo>
                  <a:lnTo>
                    <a:pt x="983" y="568"/>
                  </a:lnTo>
                  <a:lnTo>
                    <a:pt x="1002" y="544"/>
                  </a:lnTo>
                  <a:lnTo>
                    <a:pt x="1016" y="520"/>
                  </a:lnTo>
                  <a:lnTo>
                    <a:pt x="1026" y="491"/>
                  </a:lnTo>
                  <a:lnTo>
                    <a:pt x="1026" y="462"/>
                  </a:lnTo>
                  <a:lnTo>
                    <a:pt x="1026" y="149"/>
                  </a:lnTo>
                  <a:lnTo>
                    <a:pt x="1026" y="116"/>
                  </a:lnTo>
                  <a:lnTo>
                    <a:pt x="1016" y="92"/>
                  </a:lnTo>
                  <a:lnTo>
                    <a:pt x="1002" y="63"/>
                  </a:lnTo>
                  <a:lnTo>
                    <a:pt x="983" y="43"/>
                  </a:lnTo>
                  <a:lnTo>
                    <a:pt x="958" y="24"/>
                  </a:lnTo>
                  <a:lnTo>
                    <a:pt x="934" y="10"/>
                  </a:lnTo>
                  <a:lnTo>
                    <a:pt x="906" y="0"/>
                  </a:lnTo>
                  <a:lnTo>
                    <a:pt x="872" y="0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A65034E-1F35-4C68-9441-0C327063F73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63" y="10280"/>
              <a:ext cx="659" cy="390"/>
            </a:xfrm>
            <a:custGeom>
              <a:avLst/>
              <a:gdLst>
                <a:gd name="T0" fmla="*/ 345 w 1031"/>
                <a:gd name="T1" fmla="*/ 75 h 611"/>
                <a:gd name="T2" fmla="*/ 77 w 1031"/>
                <a:gd name="T3" fmla="*/ 75 h 611"/>
                <a:gd name="T4" fmla="*/ 77 w 1031"/>
                <a:gd name="T5" fmla="*/ 133 h 611"/>
                <a:gd name="T6" fmla="*/ 345 w 1031"/>
                <a:gd name="T7" fmla="*/ 133 h 611"/>
                <a:gd name="T8" fmla="*/ 345 w 1031"/>
                <a:gd name="T9" fmla="*/ 75 h 611"/>
                <a:gd name="T10" fmla="*/ 356 w 1031"/>
                <a:gd name="T11" fmla="*/ 0 h 611"/>
                <a:gd name="T12" fmla="*/ 369 w 1031"/>
                <a:gd name="T13" fmla="*/ 0 h 611"/>
                <a:gd name="T14" fmla="*/ 382 w 1031"/>
                <a:gd name="T15" fmla="*/ 4 h 611"/>
                <a:gd name="T16" fmla="*/ 391 w 1031"/>
                <a:gd name="T17" fmla="*/ 10 h 611"/>
                <a:gd name="T18" fmla="*/ 401 w 1031"/>
                <a:gd name="T19" fmla="*/ 17 h 611"/>
                <a:gd name="T20" fmla="*/ 409 w 1031"/>
                <a:gd name="T21" fmla="*/ 26 h 611"/>
                <a:gd name="T22" fmla="*/ 415 w 1031"/>
                <a:gd name="T23" fmla="*/ 38 h 611"/>
                <a:gd name="T24" fmla="*/ 419 w 1031"/>
                <a:gd name="T25" fmla="*/ 47 h 611"/>
                <a:gd name="T26" fmla="*/ 421 w 1031"/>
                <a:gd name="T27" fmla="*/ 61 h 611"/>
                <a:gd name="T28" fmla="*/ 421 w 1031"/>
                <a:gd name="T29" fmla="*/ 149 h 611"/>
                <a:gd name="T30" fmla="*/ 419 w 1031"/>
                <a:gd name="T31" fmla="*/ 161 h 611"/>
                <a:gd name="T32" fmla="*/ 415 w 1031"/>
                <a:gd name="T33" fmla="*/ 173 h 611"/>
                <a:gd name="T34" fmla="*/ 409 w 1031"/>
                <a:gd name="T35" fmla="*/ 183 h 611"/>
                <a:gd name="T36" fmla="*/ 401 w 1031"/>
                <a:gd name="T37" fmla="*/ 192 h 611"/>
                <a:gd name="T38" fmla="*/ 391 w 1031"/>
                <a:gd name="T39" fmla="*/ 198 h 611"/>
                <a:gd name="T40" fmla="*/ 382 w 1031"/>
                <a:gd name="T41" fmla="*/ 204 h 611"/>
                <a:gd name="T42" fmla="*/ 369 w 1031"/>
                <a:gd name="T43" fmla="*/ 208 h 611"/>
                <a:gd name="T44" fmla="*/ 356 w 1031"/>
                <a:gd name="T45" fmla="*/ 210 h 611"/>
                <a:gd name="T46" fmla="*/ 77 w 1031"/>
                <a:gd name="T47" fmla="*/ 210 h 611"/>
                <a:gd name="T48" fmla="*/ 77 w 1031"/>
                <a:gd name="T49" fmla="*/ 249 h 611"/>
                <a:gd name="T50" fmla="*/ 0 w 1031"/>
                <a:gd name="T51" fmla="*/ 249 h 611"/>
                <a:gd name="T52" fmla="*/ 0 w 1031"/>
                <a:gd name="T53" fmla="*/ 61 h 611"/>
                <a:gd name="T54" fmla="*/ 0 w 1031"/>
                <a:gd name="T55" fmla="*/ 0 h 611"/>
                <a:gd name="T56" fmla="*/ 45 w 1031"/>
                <a:gd name="T57" fmla="*/ 0 h 611"/>
                <a:gd name="T58" fmla="*/ 89 w 1031"/>
                <a:gd name="T59" fmla="*/ 0 h 611"/>
                <a:gd name="T60" fmla="*/ 134 w 1031"/>
                <a:gd name="T61" fmla="*/ 0 h 611"/>
                <a:gd name="T62" fmla="*/ 179 w 1031"/>
                <a:gd name="T63" fmla="*/ 0 h 611"/>
                <a:gd name="T64" fmla="*/ 222 w 1031"/>
                <a:gd name="T65" fmla="*/ 0 h 611"/>
                <a:gd name="T66" fmla="*/ 268 w 1031"/>
                <a:gd name="T67" fmla="*/ 0 h 611"/>
                <a:gd name="T68" fmla="*/ 313 w 1031"/>
                <a:gd name="T69" fmla="*/ 0 h 611"/>
                <a:gd name="T70" fmla="*/ 356 w 1031"/>
                <a:gd name="T71" fmla="*/ 0 h 61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31" h="611">
                  <a:moveTo>
                    <a:pt x="843" y="183"/>
                  </a:moveTo>
                  <a:lnTo>
                    <a:pt x="188" y="183"/>
                  </a:lnTo>
                  <a:lnTo>
                    <a:pt x="188" y="327"/>
                  </a:lnTo>
                  <a:lnTo>
                    <a:pt x="843" y="327"/>
                  </a:lnTo>
                  <a:lnTo>
                    <a:pt x="843" y="183"/>
                  </a:lnTo>
                  <a:close/>
                  <a:moveTo>
                    <a:pt x="872" y="0"/>
                  </a:moveTo>
                  <a:lnTo>
                    <a:pt x="905" y="0"/>
                  </a:lnTo>
                  <a:lnTo>
                    <a:pt x="934" y="10"/>
                  </a:lnTo>
                  <a:lnTo>
                    <a:pt x="958" y="24"/>
                  </a:lnTo>
                  <a:lnTo>
                    <a:pt x="983" y="43"/>
                  </a:lnTo>
                  <a:lnTo>
                    <a:pt x="1002" y="63"/>
                  </a:lnTo>
                  <a:lnTo>
                    <a:pt x="1016" y="92"/>
                  </a:lnTo>
                  <a:lnTo>
                    <a:pt x="1026" y="116"/>
                  </a:lnTo>
                  <a:lnTo>
                    <a:pt x="1031" y="149"/>
                  </a:lnTo>
                  <a:lnTo>
                    <a:pt x="1031" y="366"/>
                  </a:lnTo>
                  <a:lnTo>
                    <a:pt x="1026" y="395"/>
                  </a:lnTo>
                  <a:lnTo>
                    <a:pt x="1016" y="424"/>
                  </a:lnTo>
                  <a:lnTo>
                    <a:pt x="1002" y="448"/>
                  </a:lnTo>
                  <a:lnTo>
                    <a:pt x="983" y="472"/>
                  </a:lnTo>
                  <a:lnTo>
                    <a:pt x="958" y="486"/>
                  </a:lnTo>
                  <a:lnTo>
                    <a:pt x="934" y="501"/>
                  </a:lnTo>
                  <a:lnTo>
                    <a:pt x="905" y="510"/>
                  </a:lnTo>
                  <a:lnTo>
                    <a:pt x="872" y="515"/>
                  </a:lnTo>
                  <a:lnTo>
                    <a:pt x="188" y="515"/>
                  </a:lnTo>
                  <a:lnTo>
                    <a:pt x="188" y="611"/>
                  </a:lnTo>
                  <a:lnTo>
                    <a:pt x="0" y="611"/>
                  </a:lnTo>
                  <a:lnTo>
                    <a:pt x="0" y="149"/>
                  </a:lnTo>
                  <a:lnTo>
                    <a:pt x="0" y="0"/>
                  </a:lnTo>
                  <a:lnTo>
                    <a:pt x="111" y="0"/>
                  </a:lnTo>
                  <a:lnTo>
                    <a:pt x="217" y="0"/>
                  </a:lnTo>
                  <a:lnTo>
                    <a:pt x="328" y="0"/>
                  </a:lnTo>
                  <a:lnTo>
                    <a:pt x="438" y="0"/>
                  </a:lnTo>
                  <a:lnTo>
                    <a:pt x="544" y="0"/>
                  </a:lnTo>
                  <a:lnTo>
                    <a:pt x="655" y="0"/>
                  </a:lnTo>
                  <a:lnTo>
                    <a:pt x="766" y="0"/>
                  </a:lnTo>
                  <a:lnTo>
                    <a:pt x="872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94A300D6-938C-4E05-988C-F70D26608F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7" y="10280"/>
              <a:ext cx="658" cy="390"/>
            </a:xfrm>
            <a:custGeom>
              <a:avLst/>
              <a:gdLst>
                <a:gd name="T0" fmla="*/ 236 w 1030"/>
                <a:gd name="T1" fmla="*/ 123 h 611"/>
                <a:gd name="T2" fmla="*/ 418 w 1030"/>
                <a:gd name="T3" fmla="*/ 123 h 611"/>
                <a:gd name="T4" fmla="*/ 418 w 1030"/>
                <a:gd name="T5" fmla="*/ 190 h 611"/>
                <a:gd name="T6" fmla="*/ 418 w 1030"/>
                <a:gd name="T7" fmla="*/ 200 h 611"/>
                <a:gd name="T8" fmla="*/ 415 w 1030"/>
                <a:gd name="T9" fmla="*/ 212 h 611"/>
                <a:gd name="T10" fmla="*/ 409 w 1030"/>
                <a:gd name="T11" fmla="*/ 221 h 611"/>
                <a:gd name="T12" fmla="*/ 401 w 1030"/>
                <a:gd name="T13" fmla="*/ 229 h 611"/>
                <a:gd name="T14" fmla="*/ 391 w 1030"/>
                <a:gd name="T15" fmla="*/ 237 h 611"/>
                <a:gd name="T16" fmla="*/ 381 w 1030"/>
                <a:gd name="T17" fmla="*/ 243 h 611"/>
                <a:gd name="T18" fmla="*/ 369 w 1030"/>
                <a:gd name="T19" fmla="*/ 247 h 611"/>
                <a:gd name="T20" fmla="*/ 356 w 1030"/>
                <a:gd name="T21" fmla="*/ 249 h 611"/>
                <a:gd name="T22" fmla="*/ 67 w 1030"/>
                <a:gd name="T23" fmla="*/ 249 h 611"/>
                <a:gd name="T24" fmla="*/ 51 w 1030"/>
                <a:gd name="T25" fmla="*/ 247 h 611"/>
                <a:gd name="T26" fmla="*/ 37 w 1030"/>
                <a:gd name="T27" fmla="*/ 243 h 611"/>
                <a:gd name="T28" fmla="*/ 26 w 1030"/>
                <a:gd name="T29" fmla="*/ 237 h 611"/>
                <a:gd name="T30" fmla="*/ 15 w 1030"/>
                <a:gd name="T31" fmla="*/ 229 h 611"/>
                <a:gd name="T32" fmla="*/ 8 w 1030"/>
                <a:gd name="T33" fmla="*/ 220 h 611"/>
                <a:gd name="T34" fmla="*/ 4 w 1030"/>
                <a:gd name="T35" fmla="*/ 210 h 611"/>
                <a:gd name="T36" fmla="*/ 0 w 1030"/>
                <a:gd name="T37" fmla="*/ 198 h 611"/>
                <a:gd name="T38" fmla="*/ 0 w 1030"/>
                <a:gd name="T39" fmla="*/ 186 h 611"/>
                <a:gd name="T40" fmla="*/ 0 w 1030"/>
                <a:gd name="T41" fmla="*/ 61 h 611"/>
                <a:gd name="T42" fmla="*/ 0 w 1030"/>
                <a:gd name="T43" fmla="*/ 49 h 611"/>
                <a:gd name="T44" fmla="*/ 4 w 1030"/>
                <a:gd name="T45" fmla="*/ 38 h 611"/>
                <a:gd name="T46" fmla="*/ 10 w 1030"/>
                <a:gd name="T47" fmla="*/ 27 h 611"/>
                <a:gd name="T48" fmla="*/ 17 w 1030"/>
                <a:gd name="T49" fmla="*/ 17 h 611"/>
                <a:gd name="T50" fmla="*/ 27 w 1030"/>
                <a:gd name="T51" fmla="*/ 10 h 611"/>
                <a:gd name="T52" fmla="*/ 39 w 1030"/>
                <a:gd name="T53" fmla="*/ 4 h 611"/>
                <a:gd name="T54" fmla="*/ 51 w 1030"/>
                <a:gd name="T55" fmla="*/ 0 h 611"/>
                <a:gd name="T56" fmla="*/ 65 w 1030"/>
                <a:gd name="T57" fmla="*/ 0 h 611"/>
                <a:gd name="T58" fmla="*/ 356 w 1030"/>
                <a:gd name="T59" fmla="*/ 0 h 611"/>
                <a:gd name="T60" fmla="*/ 371 w 1030"/>
                <a:gd name="T61" fmla="*/ 0 h 611"/>
                <a:gd name="T62" fmla="*/ 385 w 1030"/>
                <a:gd name="T63" fmla="*/ 6 h 611"/>
                <a:gd name="T64" fmla="*/ 397 w 1030"/>
                <a:gd name="T65" fmla="*/ 14 h 611"/>
                <a:gd name="T66" fmla="*/ 405 w 1030"/>
                <a:gd name="T67" fmla="*/ 22 h 611"/>
                <a:gd name="T68" fmla="*/ 413 w 1030"/>
                <a:gd name="T69" fmla="*/ 31 h 611"/>
                <a:gd name="T70" fmla="*/ 417 w 1030"/>
                <a:gd name="T71" fmla="*/ 41 h 611"/>
                <a:gd name="T72" fmla="*/ 418 w 1030"/>
                <a:gd name="T73" fmla="*/ 51 h 611"/>
                <a:gd name="T74" fmla="*/ 420 w 1030"/>
                <a:gd name="T75" fmla="*/ 61 h 611"/>
                <a:gd name="T76" fmla="*/ 420 w 1030"/>
                <a:gd name="T77" fmla="*/ 92 h 611"/>
                <a:gd name="T78" fmla="*/ 344 w 1030"/>
                <a:gd name="T79" fmla="*/ 92 h 611"/>
                <a:gd name="T80" fmla="*/ 344 w 1030"/>
                <a:gd name="T81" fmla="*/ 75 h 611"/>
                <a:gd name="T82" fmla="*/ 75 w 1030"/>
                <a:gd name="T83" fmla="*/ 75 h 611"/>
                <a:gd name="T84" fmla="*/ 75 w 1030"/>
                <a:gd name="T85" fmla="*/ 173 h 611"/>
                <a:gd name="T86" fmla="*/ 344 w 1030"/>
                <a:gd name="T87" fmla="*/ 173 h 611"/>
                <a:gd name="T88" fmla="*/ 344 w 1030"/>
                <a:gd name="T89" fmla="*/ 153 h 611"/>
                <a:gd name="T90" fmla="*/ 236 w 1030"/>
                <a:gd name="T91" fmla="*/ 153 h 611"/>
                <a:gd name="T92" fmla="*/ 236 w 1030"/>
                <a:gd name="T93" fmla="*/ 123 h 6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30" h="611">
                  <a:moveTo>
                    <a:pt x="578" y="303"/>
                  </a:moveTo>
                  <a:lnTo>
                    <a:pt x="1026" y="303"/>
                  </a:lnTo>
                  <a:lnTo>
                    <a:pt x="1026" y="467"/>
                  </a:lnTo>
                  <a:lnTo>
                    <a:pt x="1026" y="491"/>
                  </a:lnTo>
                  <a:lnTo>
                    <a:pt x="1016" y="520"/>
                  </a:lnTo>
                  <a:lnTo>
                    <a:pt x="1002" y="544"/>
                  </a:lnTo>
                  <a:lnTo>
                    <a:pt x="982" y="563"/>
                  </a:lnTo>
                  <a:lnTo>
                    <a:pt x="958" y="583"/>
                  </a:lnTo>
                  <a:lnTo>
                    <a:pt x="934" y="597"/>
                  </a:lnTo>
                  <a:lnTo>
                    <a:pt x="905" y="607"/>
                  </a:lnTo>
                  <a:lnTo>
                    <a:pt x="872" y="611"/>
                  </a:lnTo>
                  <a:lnTo>
                    <a:pt x="164" y="611"/>
                  </a:lnTo>
                  <a:lnTo>
                    <a:pt x="125" y="607"/>
                  </a:lnTo>
                  <a:lnTo>
                    <a:pt x="91" y="597"/>
                  </a:lnTo>
                  <a:lnTo>
                    <a:pt x="62" y="583"/>
                  </a:lnTo>
                  <a:lnTo>
                    <a:pt x="38" y="563"/>
                  </a:lnTo>
                  <a:lnTo>
                    <a:pt x="19" y="539"/>
                  </a:lnTo>
                  <a:lnTo>
                    <a:pt x="9" y="515"/>
                  </a:lnTo>
                  <a:lnTo>
                    <a:pt x="0" y="486"/>
                  </a:lnTo>
                  <a:lnTo>
                    <a:pt x="0" y="457"/>
                  </a:lnTo>
                  <a:lnTo>
                    <a:pt x="0" y="149"/>
                  </a:lnTo>
                  <a:lnTo>
                    <a:pt x="0" y="120"/>
                  </a:lnTo>
                  <a:lnTo>
                    <a:pt x="9" y="92"/>
                  </a:lnTo>
                  <a:lnTo>
                    <a:pt x="24" y="67"/>
                  </a:lnTo>
                  <a:lnTo>
                    <a:pt x="43" y="43"/>
                  </a:lnTo>
                  <a:lnTo>
                    <a:pt x="67" y="24"/>
                  </a:lnTo>
                  <a:lnTo>
                    <a:pt x="96" y="10"/>
                  </a:lnTo>
                  <a:lnTo>
                    <a:pt x="125" y="0"/>
                  </a:lnTo>
                  <a:lnTo>
                    <a:pt x="159" y="0"/>
                  </a:lnTo>
                  <a:lnTo>
                    <a:pt x="872" y="0"/>
                  </a:lnTo>
                  <a:lnTo>
                    <a:pt x="910" y="0"/>
                  </a:lnTo>
                  <a:lnTo>
                    <a:pt x="944" y="15"/>
                  </a:lnTo>
                  <a:lnTo>
                    <a:pt x="973" y="34"/>
                  </a:lnTo>
                  <a:lnTo>
                    <a:pt x="992" y="53"/>
                  </a:lnTo>
                  <a:lnTo>
                    <a:pt x="1011" y="77"/>
                  </a:lnTo>
                  <a:lnTo>
                    <a:pt x="1021" y="101"/>
                  </a:lnTo>
                  <a:lnTo>
                    <a:pt x="1026" y="125"/>
                  </a:lnTo>
                  <a:lnTo>
                    <a:pt x="1030" y="149"/>
                  </a:lnTo>
                  <a:lnTo>
                    <a:pt x="1030" y="226"/>
                  </a:lnTo>
                  <a:lnTo>
                    <a:pt x="843" y="226"/>
                  </a:lnTo>
                  <a:lnTo>
                    <a:pt x="843" y="183"/>
                  </a:lnTo>
                  <a:lnTo>
                    <a:pt x="183" y="183"/>
                  </a:lnTo>
                  <a:lnTo>
                    <a:pt x="183" y="424"/>
                  </a:lnTo>
                  <a:lnTo>
                    <a:pt x="843" y="424"/>
                  </a:lnTo>
                  <a:lnTo>
                    <a:pt x="843" y="376"/>
                  </a:lnTo>
                  <a:lnTo>
                    <a:pt x="578" y="376"/>
                  </a:lnTo>
                  <a:lnTo>
                    <a:pt x="578" y="303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49725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 10">
            <a:extLst>
              <a:ext uri="{FF2B5EF4-FFF2-40B4-BE49-F238E27FC236}">
                <a16:creationId xmlns:a16="http://schemas.microsoft.com/office/drawing/2014/main" id="{A259DC7C-0D2B-7E4E-BB05-FA401A5744B0}"/>
              </a:ext>
            </a:extLst>
          </p:cNvPr>
          <p:cNvSpPr/>
          <p:nvPr/>
        </p:nvSpPr>
        <p:spPr>
          <a:xfrm>
            <a:off x="1446380" y="-7"/>
            <a:ext cx="7714872" cy="12960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D7D91F76-934E-FB41-A4FB-E98BF3CB769E}"/>
              </a:ext>
            </a:extLst>
          </p:cNvPr>
          <p:cNvSpPr/>
          <p:nvPr/>
        </p:nvSpPr>
        <p:spPr>
          <a:xfrm>
            <a:off x="1933572" y="571"/>
            <a:ext cx="7210428" cy="12960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0000" rtlCol="0" anchor="ctr"/>
          <a:lstStyle/>
          <a:p>
            <a:pPr algn="ctr"/>
            <a:r>
              <a:rPr lang="el-GR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Ταυτότητα της έρευνας</a:t>
            </a:r>
            <a:endParaRPr lang="en-US" sz="2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8DBBAE11-9EDC-554D-BB21-78A2905D673B}"/>
              </a:ext>
            </a:extLst>
          </p:cNvPr>
          <p:cNvSpPr/>
          <p:nvPr/>
        </p:nvSpPr>
        <p:spPr>
          <a:xfrm rot="16200000">
            <a:off x="1090310" y="458414"/>
            <a:ext cx="12960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4 - Θέση αριθμού διαφάνειας">
            <a:extLst>
              <a:ext uri="{FF2B5EF4-FFF2-40B4-BE49-F238E27FC236}">
                <a16:creationId xmlns:a16="http://schemas.microsoft.com/office/drawing/2014/main" id="{34D80601-9C78-C446-A1E1-86C6024E4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2</a:t>
            </a:fld>
            <a:endParaRPr lang="el-GR" altLang="en-US" sz="1600" dirty="0">
              <a:latin typeface="+mj-lt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91B422A-C790-6C4C-89A2-75DAADD3D81E}"/>
              </a:ext>
            </a:extLst>
          </p:cNvPr>
          <p:cNvGrpSpPr/>
          <p:nvPr/>
        </p:nvGrpSpPr>
        <p:grpSpPr>
          <a:xfrm>
            <a:off x="630707" y="1510143"/>
            <a:ext cx="7882586" cy="4870457"/>
            <a:chOff x="524435" y="1706670"/>
            <a:chExt cx="8095130" cy="424099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BE89971-C103-CB43-8447-4D31683E523E}"/>
                </a:ext>
              </a:extLst>
            </p:cNvPr>
            <p:cNvGrpSpPr/>
            <p:nvPr/>
          </p:nvGrpSpPr>
          <p:grpSpPr>
            <a:xfrm>
              <a:off x="524436" y="1706670"/>
              <a:ext cx="8095129" cy="633236"/>
              <a:chOff x="524436" y="1706670"/>
              <a:chExt cx="8095129" cy="633236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BA3ECAF-7627-BA45-88A6-852724155357}"/>
                  </a:ext>
                </a:extLst>
              </p:cNvPr>
              <p:cNvGrpSpPr/>
              <p:nvPr/>
            </p:nvGrpSpPr>
            <p:grpSpPr>
              <a:xfrm>
                <a:off x="535749" y="1707894"/>
                <a:ext cx="8083816" cy="632012"/>
                <a:chOff x="535749" y="1707894"/>
                <a:chExt cx="8083816" cy="632012"/>
              </a:xfrm>
            </p:grpSpPr>
            <p:sp>
              <p:nvSpPr>
                <p:cNvPr id="19" name="Parallelogram 18">
                  <a:extLst>
                    <a:ext uri="{FF2B5EF4-FFF2-40B4-BE49-F238E27FC236}">
                      <a16:creationId xmlns:a16="http://schemas.microsoft.com/office/drawing/2014/main" id="{2E204431-EF79-FB4B-BB2A-8F72E06A55D0}"/>
                    </a:ext>
                  </a:extLst>
                </p:cNvPr>
                <p:cNvSpPr/>
                <p:nvPr/>
              </p:nvSpPr>
              <p:spPr>
                <a:xfrm>
                  <a:off x="535749" y="1707894"/>
                  <a:ext cx="2877671" cy="632012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Parallelogram 19">
                  <a:extLst>
                    <a:ext uri="{FF2B5EF4-FFF2-40B4-BE49-F238E27FC236}">
                      <a16:creationId xmlns:a16="http://schemas.microsoft.com/office/drawing/2014/main" id="{4C0037F7-5A29-644A-92A9-33919C4B5D98}"/>
                    </a:ext>
                  </a:extLst>
                </p:cNvPr>
                <p:cNvSpPr/>
                <p:nvPr/>
              </p:nvSpPr>
              <p:spPr>
                <a:xfrm>
                  <a:off x="3296566" y="1707894"/>
                  <a:ext cx="5322999" cy="632012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261CCBE-E168-CD49-96CA-BC8812887979}"/>
                  </a:ext>
                </a:extLst>
              </p:cNvPr>
              <p:cNvSpPr/>
              <p:nvPr/>
            </p:nvSpPr>
            <p:spPr>
              <a:xfrm>
                <a:off x="524436" y="1706670"/>
                <a:ext cx="2539384" cy="63201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Τύπος έρευνας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77E80E7-6002-2A4D-8AA2-80441B348DA7}"/>
                  </a:ext>
                </a:extLst>
              </p:cNvPr>
              <p:cNvSpPr/>
              <p:nvPr/>
            </p:nvSpPr>
            <p:spPr>
              <a:xfrm>
                <a:off x="3645218" y="1707894"/>
                <a:ext cx="4974347" cy="63201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l-GR" sz="1400" dirty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Ποσοτική τηλεφωνική έρευνα με τη χρήση δομημένου ερωτηματολογίου και την υποστήριξη Η/Υ</a:t>
                </a:r>
                <a:endParaRPr lang="en-US" sz="1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479A983-F25F-034C-9579-F9CB80C6F303}"/>
                </a:ext>
              </a:extLst>
            </p:cNvPr>
            <p:cNvGrpSpPr/>
            <p:nvPr/>
          </p:nvGrpSpPr>
          <p:grpSpPr>
            <a:xfrm>
              <a:off x="524436" y="2429445"/>
              <a:ext cx="8095129" cy="632012"/>
              <a:chOff x="524436" y="1689856"/>
              <a:chExt cx="8095129" cy="632012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71730D04-644D-3B41-9FD2-7EA256EDFCE1}"/>
                  </a:ext>
                </a:extLst>
              </p:cNvPr>
              <p:cNvGrpSpPr/>
              <p:nvPr/>
            </p:nvGrpSpPr>
            <p:grpSpPr>
              <a:xfrm>
                <a:off x="534800" y="1689856"/>
                <a:ext cx="8084765" cy="632012"/>
                <a:chOff x="534800" y="1689856"/>
                <a:chExt cx="8084765" cy="632012"/>
              </a:xfrm>
            </p:grpSpPr>
            <p:sp>
              <p:nvSpPr>
                <p:cNvPr id="29" name="Parallelogram 28">
                  <a:extLst>
                    <a:ext uri="{FF2B5EF4-FFF2-40B4-BE49-F238E27FC236}">
                      <a16:creationId xmlns:a16="http://schemas.microsoft.com/office/drawing/2014/main" id="{E56D0424-400D-E544-98B3-C1E964DFF775}"/>
                    </a:ext>
                  </a:extLst>
                </p:cNvPr>
                <p:cNvSpPr/>
                <p:nvPr/>
              </p:nvSpPr>
              <p:spPr>
                <a:xfrm>
                  <a:off x="534800" y="1689856"/>
                  <a:ext cx="2877671" cy="632012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Parallelogram 29">
                  <a:extLst>
                    <a:ext uri="{FF2B5EF4-FFF2-40B4-BE49-F238E27FC236}">
                      <a16:creationId xmlns:a16="http://schemas.microsoft.com/office/drawing/2014/main" id="{EF715024-5630-C54A-B6E5-23E4F81DE36C}"/>
                    </a:ext>
                  </a:extLst>
                </p:cNvPr>
                <p:cNvSpPr/>
                <p:nvPr/>
              </p:nvSpPr>
              <p:spPr>
                <a:xfrm>
                  <a:off x="3296566" y="1689856"/>
                  <a:ext cx="5322999" cy="632012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9CFDF7C-842B-974D-B43A-E623AD69F34A}"/>
                  </a:ext>
                </a:extLst>
              </p:cNvPr>
              <p:cNvSpPr/>
              <p:nvPr/>
            </p:nvSpPr>
            <p:spPr>
              <a:xfrm>
                <a:off x="524436" y="1689856"/>
                <a:ext cx="2539384" cy="632012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Περιοχή έρευνας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014EFD2-B323-7142-B2E5-6D304BC4C219}"/>
                  </a:ext>
                </a:extLst>
              </p:cNvPr>
              <p:cNvSpPr/>
              <p:nvPr/>
            </p:nvSpPr>
            <p:spPr>
              <a:xfrm>
                <a:off x="3645218" y="1689856"/>
                <a:ext cx="4974347" cy="63201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Οι 13 Περιφέρειες της Ελλάδας</a:t>
                </a:r>
                <a:endParaRPr 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1F69DE8-C776-AD44-9CBD-4C0FCD54D85C}"/>
                </a:ext>
              </a:extLst>
            </p:cNvPr>
            <p:cNvGrpSpPr/>
            <p:nvPr/>
          </p:nvGrpSpPr>
          <p:grpSpPr>
            <a:xfrm>
              <a:off x="524435" y="3150997"/>
              <a:ext cx="8095130" cy="632012"/>
              <a:chOff x="524435" y="1671152"/>
              <a:chExt cx="8095130" cy="63201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E20B929B-A7E0-564D-834C-C6637FF569DB}"/>
                  </a:ext>
                </a:extLst>
              </p:cNvPr>
              <p:cNvGrpSpPr/>
              <p:nvPr/>
            </p:nvGrpSpPr>
            <p:grpSpPr>
              <a:xfrm>
                <a:off x="534800" y="1671152"/>
                <a:ext cx="8084765" cy="632012"/>
                <a:chOff x="534800" y="1671152"/>
                <a:chExt cx="8084765" cy="632012"/>
              </a:xfrm>
            </p:grpSpPr>
            <p:sp>
              <p:nvSpPr>
                <p:cNvPr id="35" name="Parallelogram 34">
                  <a:extLst>
                    <a:ext uri="{FF2B5EF4-FFF2-40B4-BE49-F238E27FC236}">
                      <a16:creationId xmlns:a16="http://schemas.microsoft.com/office/drawing/2014/main" id="{2C8956EA-640F-B144-86CE-679251EF6DD1}"/>
                    </a:ext>
                  </a:extLst>
                </p:cNvPr>
                <p:cNvSpPr/>
                <p:nvPr/>
              </p:nvSpPr>
              <p:spPr>
                <a:xfrm>
                  <a:off x="534800" y="1671152"/>
                  <a:ext cx="2877671" cy="632012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Parallelogram 35">
                  <a:extLst>
                    <a:ext uri="{FF2B5EF4-FFF2-40B4-BE49-F238E27FC236}">
                      <a16:creationId xmlns:a16="http://schemas.microsoft.com/office/drawing/2014/main" id="{5F22AB88-ED24-5F40-844A-CB6C068D3EAA}"/>
                    </a:ext>
                  </a:extLst>
                </p:cNvPr>
                <p:cNvSpPr/>
                <p:nvPr/>
              </p:nvSpPr>
              <p:spPr>
                <a:xfrm>
                  <a:off x="3296566" y="1671152"/>
                  <a:ext cx="5322999" cy="632012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5FAD286-469B-F24C-96E1-E42945191D32}"/>
                  </a:ext>
                </a:extLst>
              </p:cNvPr>
              <p:cNvSpPr/>
              <p:nvPr/>
            </p:nvSpPr>
            <p:spPr>
              <a:xfrm>
                <a:off x="524435" y="1671152"/>
                <a:ext cx="2539385" cy="632012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Μέθοδος δειγματοληψίας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6F6C308-C158-AA41-B07B-C77D2D551538}"/>
                  </a:ext>
                </a:extLst>
              </p:cNvPr>
              <p:cNvSpPr/>
              <p:nvPr/>
            </p:nvSpPr>
            <p:spPr>
              <a:xfrm>
                <a:off x="3645218" y="1671152"/>
                <a:ext cx="4974347" cy="63201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Τυχαία δειγματοληψία στο σύνολο της Ελληνικής επικράτειας.</a:t>
                </a:r>
                <a:endParaRPr 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C192AC9-9526-C548-9A82-3C99B1F9DA4B}"/>
                </a:ext>
              </a:extLst>
            </p:cNvPr>
            <p:cNvGrpSpPr/>
            <p:nvPr/>
          </p:nvGrpSpPr>
          <p:grpSpPr>
            <a:xfrm>
              <a:off x="524436" y="3872548"/>
              <a:ext cx="8095129" cy="632013"/>
              <a:chOff x="524436" y="1650454"/>
              <a:chExt cx="8095129" cy="632013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14A93954-D07A-6142-9213-E7C382226B46}"/>
                  </a:ext>
                </a:extLst>
              </p:cNvPr>
              <p:cNvGrpSpPr/>
              <p:nvPr/>
            </p:nvGrpSpPr>
            <p:grpSpPr>
              <a:xfrm>
                <a:off x="534800" y="1650454"/>
                <a:ext cx="8084765" cy="632012"/>
                <a:chOff x="534800" y="1650454"/>
                <a:chExt cx="8084765" cy="632012"/>
              </a:xfrm>
            </p:grpSpPr>
            <p:sp>
              <p:nvSpPr>
                <p:cNvPr id="41" name="Parallelogram 40">
                  <a:extLst>
                    <a:ext uri="{FF2B5EF4-FFF2-40B4-BE49-F238E27FC236}">
                      <a16:creationId xmlns:a16="http://schemas.microsoft.com/office/drawing/2014/main" id="{F555C177-F890-E647-9CF9-3E0511265CE8}"/>
                    </a:ext>
                  </a:extLst>
                </p:cNvPr>
                <p:cNvSpPr/>
                <p:nvPr/>
              </p:nvSpPr>
              <p:spPr>
                <a:xfrm>
                  <a:off x="534800" y="1650454"/>
                  <a:ext cx="2877671" cy="632012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Parallelogram 41">
                  <a:extLst>
                    <a:ext uri="{FF2B5EF4-FFF2-40B4-BE49-F238E27FC236}">
                      <a16:creationId xmlns:a16="http://schemas.microsoft.com/office/drawing/2014/main" id="{6338394A-0639-BA44-B5BE-38028BE737DA}"/>
                    </a:ext>
                  </a:extLst>
                </p:cNvPr>
                <p:cNvSpPr/>
                <p:nvPr/>
              </p:nvSpPr>
              <p:spPr>
                <a:xfrm>
                  <a:off x="3296566" y="1650454"/>
                  <a:ext cx="5322999" cy="632012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0829259-DEC7-5343-BFC8-9F108C26BF2B}"/>
                  </a:ext>
                </a:extLst>
              </p:cNvPr>
              <p:cNvSpPr/>
              <p:nvPr/>
            </p:nvSpPr>
            <p:spPr>
              <a:xfrm>
                <a:off x="524436" y="1650454"/>
                <a:ext cx="2539384" cy="632013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Μέγεθος δείγματος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3DC5408-AD10-D648-8544-1BD28AA04485}"/>
                  </a:ext>
                </a:extLst>
              </p:cNvPr>
              <p:cNvSpPr/>
              <p:nvPr/>
            </p:nvSpPr>
            <p:spPr>
              <a:xfrm>
                <a:off x="3645218" y="1650454"/>
                <a:ext cx="4974347" cy="632013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700 Ιατροί διαφόρων ειδικοτήτων</a:t>
                </a:r>
                <a:endParaRPr lang="en-US" sz="12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16BF9EA-5F97-844A-9954-D47ABF194ABA}"/>
                </a:ext>
              </a:extLst>
            </p:cNvPr>
            <p:cNvGrpSpPr/>
            <p:nvPr/>
          </p:nvGrpSpPr>
          <p:grpSpPr>
            <a:xfrm>
              <a:off x="524436" y="4594100"/>
              <a:ext cx="8095129" cy="632012"/>
              <a:chOff x="524436" y="1642174"/>
              <a:chExt cx="8095129" cy="632012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45B97088-6FF9-A64B-9FA8-616FDBC216BF}"/>
                  </a:ext>
                </a:extLst>
              </p:cNvPr>
              <p:cNvGrpSpPr/>
              <p:nvPr/>
            </p:nvGrpSpPr>
            <p:grpSpPr>
              <a:xfrm>
                <a:off x="534800" y="1642174"/>
                <a:ext cx="8084765" cy="632012"/>
                <a:chOff x="534800" y="1642174"/>
                <a:chExt cx="8084765" cy="632012"/>
              </a:xfrm>
            </p:grpSpPr>
            <p:sp>
              <p:nvSpPr>
                <p:cNvPr id="47" name="Parallelogram 46">
                  <a:extLst>
                    <a:ext uri="{FF2B5EF4-FFF2-40B4-BE49-F238E27FC236}">
                      <a16:creationId xmlns:a16="http://schemas.microsoft.com/office/drawing/2014/main" id="{AD64F29D-CA8E-844A-A5AC-389D99A7FC1C}"/>
                    </a:ext>
                  </a:extLst>
                </p:cNvPr>
                <p:cNvSpPr/>
                <p:nvPr/>
              </p:nvSpPr>
              <p:spPr>
                <a:xfrm>
                  <a:off x="534800" y="1642174"/>
                  <a:ext cx="2877671" cy="632012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Parallelogram 47">
                  <a:extLst>
                    <a:ext uri="{FF2B5EF4-FFF2-40B4-BE49-F238E27FC236}">
                      <a16:creationId xmlns:a16="http://schemas.microsoft.com/office/drawing/2014/main" id="{12ACDEE1-0AFC-FA44-A8B2-5687F8BC47D6}"/>
                    </a:ext>
                  </a:extLst>
                </p:cNvPr>
                <p:cNvSpPr/>
                <p:nvPr/>
              </p:nvSpPr>
              <p:spPr>
                <a:xfrm>
                  <a:off x="3296566" y="1642174"/>
                  <a:ext cx="5322999" cy="632012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5A9DFEDB-5365-0A42-B606-A6F8AFFEB471}"/>
                  </a:ext>
                </a:extLst>
              </p:cNvPr>
              <p:cNvSpPr/>
              <p:nvPr/>
            </p:nvSpPr>
            <p:spPr>
              <a:xfrm>
                <a:off x="524436" y="1642174"/>
                <a:ext cx="2539384" cy="632012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Μέγιστο σφάλμα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E6989E6-E629-3D4D-87AA-631CDBC44339}"/>
                  </a:ext>
                </a:extLst>
              </p:cNvPr>
              <p:cNvSpPr/>
              <p:nvPr/>
            </p:nvSpPr>
            <p:spPr>
              <a:xfrm>
                <a:off x="3645218" y="1642174"/>
                <a:ext cx="4974347" cy="63201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4,6%</a:t>
                </a:r>
                <a:endParaRPr 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93AD85F-E64F-2943-821A-0C33B5E6A99D}"/>
                </a:ext>
              </a:extLst>
            </p:cNvPr>
            <p:cNvGrpSpPr/>
            <p:nvPr/>
          </p:nvGrpSpPr>
          <p:grpSpPr>
            <a:xfrm>
              <a:off x="524436" y="5315652"/>
              <a:ext cx="8095129" cy="632012"/>
              <a:chOff x="524436" y="1629136"/>
              <a:chExt cx="8095129" cy="632012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53B4D58-CCFF-6242-B5AC-F18510F513A3}"/>
                  </a:ext>
                </a:extLst>
              </p:cNvPr>
              <p:cNvGrpSpPr/>
              <p:nvPr/>
            </p:nvGrpSpPr>
            <p:grpSpPr>
              <a:xfrm>
                <a:off x="534800" y="1629136"/>
                <a:ext cx="8084765" cy="632012"/>
                <a:chOff x="534800" y="1629136"/>
                <a:chExt cx="8084765" cy="632012"/>
              </a:xfrm>
            </p:grpSpPr>
            <p:sp>
              <p:nvSpPr>
                <p:cNvPr id="53" name="Parallelogram 52">
                  <a:extLst>
                    <a:ext uri="{FF2B5EF4-FFF2-40B4-BE49-F238E27FC236}">
                      <a16:creationId xmlns:a16="http://schemas.microsoft.com/office/drawing/2014/main" id="{1933B46E-F6BE-6E49-95DE-7175E6024248}"/>
                    </a:ext>
                  </a:extLst>
                </p:cNvPr>
                <p:cNvSpPr/>
                <p:nvPr/>
              </p:nvSpPr>
              <p:spPr>
                <a:xfrm>
                  <a:off x="534800" y="1629136"/>
                  <a:ext cx="2877671" cy="632012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Parallelogram 53">
                  <a:extLst>
                    <a:ext uri="{FF2B5EF4-FFF2-40B4-BE49-F238E27FC236}">
                      <a16:creationId xmlns:a16="http://schemas.microsoft.com/office/drawing/2014/main" id="{96C6ACCC-5381-AE4C-B5B0-530C434980F0}"/>
                    </a:ext>
                  </a:extLst>
                </p:cNvPr>
                <p:cNvSpPr/>
                <p:nvPr/>
              </p:nvSpPr>
              <p:spPr>
                <a:xfrm>
                  <a:off x="3296566" y="1629136"/>
                  <a:ext cx="5322999" cy="632012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4738CA1-731B-314A-AD2C-2DA324136B8D}"/>
                  </a:ext>
                </a:extLst>
              </p:cNvPr>
              <p:cNvSpPr/>
              <p:nvPr/>
            </p:nvSpPr>
            <p:spPr>
              <a:xfrm>
                <a:off x="524436" y="1629136"/>
                <a:ext cx="2539384" cy="632012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Χρόνος διεξαγωγής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16E55A7-BEAF-C848-9E06-47B3CFFF7B0E}"/>
                  </a:ext>
                </a:extLst>
              </p:cNvPr>
              <p:cNvSpPr/>
              <p:nvPr/>
            </p:nvSpPr>
            <p:spPr>
              <a:xfrm>
                <a:off x="3645218" y="1629136"/>
                <a:ext cx="4974347" cy="63201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21 – 27 Απριλίου 2023</a:t>
                </a:r>
                <a:endParaRPr 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3340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nual Input 5">
            <a:extLst>
              <a:ext uri="{FF2B5EF4-FFF2-40B4-BE49-F238E27FC236}">
                <a16:creationId xmlns:a16="http://schemas.microsoft.com/office/drawing/2014/main" id="{9C6BDF82-794A-7E43-BA36-861FA60533A1}"/>
              </a:ext>
            </a:extLst>
          </p:cNvPr>
          <p:cNvSpPr/>
          <p:nvPr/>
        </p:nvSpPr>
        <p:spPr>
          <a:xfrm rot="16200000" flipH="1">
            <a:off x="3247697" y="961696"/>
            <a:ext cx="6858000" cy="4934607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F635DCE2-2240-F44F-88AF-2306AE3295EB}"/>
              </a:ext>
            </a:extLst>
          </p:cNvPr>
          <p:cNvSpPr/>
          <p:nvPr/>
        </p:nvSpPr>
        <p:spPr>
          <a:xfrm>
            <a:off x="869319" y="2721288"/>
            <a:ext cx="7474580" cy="1426168"/>
          </a:xfrm>
          <a:prstGeom prst="parallelogram">
            <a:avLst>
              <a:gd name="adj" fmla="val 1462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61F76E6C-7A45-2F49-AC2E-CCC4407C6250}"/>
              </a:ext>
            </a:extLst>
          </p:cNvPr>
          <p:cNvSpPr/>
          <p:nvPr/>
        </p:nvSpPr>
        <p:spPr>
          <a:xfrm rot="10800000">
            <a:off x="4627738" y="2826327"/>
            <a:ext cx="3589162" cy="1199434"/>
          </a:xfrm>
          <a:prstGeom prst="parallelogram">
            <a:avLst>
              <a:gd name="adj" fmla="val 144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52970453-ECD0-5C45-9F40-60413AC7F884}"/>
              </a:ext>
            </a:extLst>
          </p:cNvPr>
          <p:cNvSpPr/>
          <p:nvPr/>
        </p:nvSpPr>
        <p:spPr>
          <a:xfrm>
            <a:off x="995627" y="2826327"/>
            <a:ext cx="3796145" cy="1199434"/>
          </a:xfrm>
          <a:prstGeom prst="parallelogram">
            <a:avLst>
              <a:gd name="adj" fmla="val 1441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4 - Θέση αριθμού διαφάνειας">
            <a:extLst>
              <a:ext uri="{FF2B5EF4-FFF2-40B4-BE49-F238E27FC236}">
                <a16:creationId xmlns:a16="http://schemas.microsoft.com/office/drawing/2014/main" id="{A7FDC0D7-9CA2-2F4D-AAF2-A623F121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solidFill>
                  <a:schemeClr val="bg1"/>
                </a:solidFill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3</a:t>
            </a:fld>
            <a:endParaRPr lang="el-GR" alt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7CCC48-FBA3-714F-A458-A5DDD56FFADA}"/>
              </a:ext>
            </a:extLst>
          </p:cNvPr>
          <p:cNvSpPr txBox="1"/>
          <p:nvPr/>
        </p:nvSpPr>
        <p:spPr>
          <a:xfrm>
            <a:off x="2887637" y="2895763"/>
            <a:ext cx="35891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</a:t>
            </a:r>
            <a:r>
              <a:rPr lang="el-GR" sz="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Π.Ι.Σ.</a:t>
            </a:r>
            <a:endParaRPr lang="el-GR" sz="3200" b="1" i="1" dirty="0">
              <a:solidFill>
                <a:schemeClr val="accent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l-GR" sz="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   </a:t>
            </a:r>
            <a:r>
              <a:rPr lang="el-GR" sz="3200" b="1" i="1" dirty="0"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202</a:t>
            </a:r>
            <a:r>
              <a:rPr lang="en-US" sz="3200" b="1" i="1" dirty="0"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80858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D4375089-2DF3-6C4C-9EDF-04FA43019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9004591"/>
              </p:ext>
            </p:extLst>
          </p:nvPr>
        </p:nvGraphicFramePr>
        <p:xfrm>
          <a:off x="-12700" y="1303764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4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DD828ADB-F176-A747-BC3F-24332D7A1531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77D5DE93-846D-CF45-A659-DDED4ED98EE1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Πως αξιολογείτε γενικά το σύστημα υγείας της χώρας;</a:t>
            </a:r>
            <a:endParaRPr lang="en-US" sz="1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48A1BFE-2ABB-074B-9370-CEA18C377870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9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5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D2E0C674-4E39-BC41-B0BC-9EB6E381EE7D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A2570255-556D-C046-B0E9-5E92E211D298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D7EE5E2C-593B-0C41-95B1-F8E4C93742D5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Πως αξιολογείτε γενικά το σύστημα υγείας της χώρας;</a:t>
            </a:r>
            <a:endParaRPr lang="en-US" sz="1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1A8E99E-62B0-D240-A03E-B755BBF7F1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175859"/>
              </p:ext>
            </p:extLst>
          </p:nvPr>
        </p:nvGraphicFramePr>
        <p:xfrm>
          <a:off x="801511" y="2111023"/>
          <a:ext cx="7714872" cy="3206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321434" imgH="4320753" progId="Excel.Sheet.12">
                  <p:embed/>
                </p:oleObj>
              </mc:Choice>
              <mc:Fallback>
                <p:oleObj name="Worksheet" r:id="rId2" imgW="12321434" imgH="432075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01511" y="2111023"/>
                        <a:ext cx="7714872" cy="32060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2546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13">
            <a:extLst>
              <a:ext uri="{FF2B5EF4-FFF2-40B4-BE49-F238E27FC236}">
                <a16:creationId xmlns:a16="http://schemas.microsoft.com/office/drawing/2014/main" id="{28E4C178-38F3-0841-8A9B-BD6FDA5328CD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7B249309-1D28-C84C-B8A7-FFCC16EDA063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0000" rtlCol="0" anchor="ctr"/>
          <a:lstStyle/>
          <a:p>
            <a:pPr algn="r"/>
            <a:endParaRPr lang="el-G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Τα τελευταία χρόνια έχουν γίνει αρκετές αλλαγές στη νομοθεσία για την υγεία. Τις αντιμετωπίζετε;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F8B84D49-210D-1F4D-A500-5D1EF1B23CD1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Γράφημα 3">
            <a:extLst>
              <a:ext uri="{FF2B5EF4-FFF2-40B4-BE49-F238E27FC236}">
                <a16:creationId xmlns:a16="http://schemas.microsoft.com/office/drawing/2014/main" id="{C43BCBA3-0A83-4292-B189-49C53B7537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755446"/>
              </p:ext>
            </p:extLst>
          </p:nvPr>
        </p:nvGraphicFramePr>
        <p:xfrm>
          <a:off x="-12700" y="1303764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052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13">
            <a:extLst>
              <a:ext uri="{FF2B5EF4-FFF2-40B4-BE49-F238E27FC236}">
                <a16:creationId xmlns:a16="http://schemas.microsoft.com/office/drawing/2014/main" id="{28E4C178-38F3-0841-8A9B-BD6FDA5328CD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7B249309-1D28-C84C-B8A7-FFCC16EDA063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0000" rtlCol="0" anchor="ctr"/>
          <a:lstStyle/>
          <a:p>
            <a:pPr algn="r"/>
            <a:endParaRPr lang="el-G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Τα τελευταία χρόνια έχουν γίνει αρκετές αλλαγές στη νομοθεσία για την υγεία. Τις αντιμετωπίζετε;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F8B84D49-210D-1F4D-A500-5D1EF1B23CD1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Γράφημα 3">
            <a:extLst>
              <a:ext uri="{FF2B5EF4-FFF2-40B4-BE49-F238E27FC236}">
                <a16:creationId xmlns:a16="http://schemas.microsoft.com/office/drawing/2014/main" id="{C43BCBA3-0A83-4292-B189-49C53B753724}"/>
              </a:ext>
            </a:extLst>
          </p:cNvPr>
          <p:cNvGraphicFramePr/>
          <p:nvPr/>
        </p:nvGraphicFramePr>
        <p:xfrm>
          <a:off x="-12700" y="1303764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DF2CCAAA-1D81-412F-8957-CA3EB101C2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607886"/>
              </p:ext>
            </p:extLst>
          </p:nvPr>
        </p:nvGraphicFramePr>
        <p:xfrm>
          <a:off x="654757" y="2438400"/>
          <a:ext cx="7823200" cy="3115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649163" imgH="4314713" progId="Excel.Sheet.12">
                  <p:embed/>
                </p:oleObj>
              </mc:Choice>
              <mc:Fallback>
                <p:oleObj name="Worksheet" r:id="rId3" imgW="12649163" imgH="4314713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1A8E99E-62B0-D240-A03E-B755BBF7F1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4757" y="2438400"/>
                        <a:ext cx="7823200" cy="31158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741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D4375089-2DF3-6C4C-9EDF-04FA43019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2489439"/>
              </p:ext>
            </p:extLst>
          </p:nvPr>
        </p:nvGraphicFramePr>
        <p:xfrm>
          <a:off x="-12700" y="1303764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8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DD828ADB-F176-A747-BC3F-24332D7A1531}"/>
              </a:ext>
            </a:extLst>
          </p:cNvPr>
          <p:cNvSpPr/>
          <p:nvPr/>
        </p:nvSpPr>
        <p:spPr>
          <a:xfrm>
            <a:off x="1446379" y="1384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77D5DE93-846D-CF45-A659-DDED4ED98EE1}"/>
              </a:ext>
            </a:extLst>
          </p:cNvPr>
          <p:cNvSpPr/>
          <p:nvPr/>
        </p:nvSpPr>
        <p:spPr>
          <a:xfrm>
            <a:off x="1933571" y="14425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endParaRPr lang="el-G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Και αντιμετωπίζετε τις τελευταίες ρυθμίσεις για τον οικογενειακό γιατρό …;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48A1BFE-2ABB-074B-9370-CEA18C377870}"/>
              </a:ext>
            </a:extLst>
          </p:cNvPr>
          <p:cNvSpPr/>
          <p:nvPr/>
        </p:nvSpPr>
        <p:spPr>
          <a:xfrm rot="16200000">
            <a:off x="1088509" y="470468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6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9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D2E0C674-4E39-BC41-B0BC-9EB6E381EE7D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A2570255-556D-C046-B0E9-5E92E211D298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1A8E99E-62B0-D240-A03E-B755BBF7F1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873457"/>
              </p:ext>
            </p:extLst>
          </p:nvPr>
        </p:nvGraphicFramePr>
        <p:xfrm>
          <a:off x="661484" y="2077157"/>
          <a:ext cx="7714872" cy="3499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306123" imgH="4320753" progId="Excel.Sheet.12">
                  <p:embed/>
                </p:oleObj>
              </mc:Choice>
              <mc:Fallback>
                <p:oleObj name="Worksheet" r:id="rId2" imgW="12306123" imgH="4320753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1A8E99E-62B0-D240-A03E-B755BBF7F1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61484" y="2077157"/>
                        <a:ext cx="7714872" cy="34995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arallelogram 7">
            <a:extLst>
              <a:ext uri="{FF2B5EF4-FFF2-40B4-BE49-F238E27FC236}">
                <a16:creationId xmlns:a16="http://schemas.microsoft.com/office/drawing/2014/main" id="{A84AB91F-1DC6-264A-8A52-F570990BB99F}"/>
              </a:ext>
            </a:extLst>
          </p:cNvPr>
          <p:cNvSpPr/>
          <p:nvPr/>
        </p:nvSpPr>
        <p:spPr>
          <a:xfrm>
            <a:off x="1933571" y="14425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Και αντιμετωπίζετε τις τελευταίες ρυθμίσεις για τον οικογενειακό γιατρό …;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5938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D4375089-2DF3-6C4C-9EDF-04FA43019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1872209"/>
              </p:ext>
            </p:extLst>
          </p:nvPr>
        </p:nvGraphicFramePr>
        <p:xfrm>
          <a:off x="0" y="1294843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7CF412DF-D951-4046-BF35-57D532EE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10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67B884A3-592D-E141-B9F1-A6F0F7DCF75B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CC5C9642-3558-4F49-8B4F-3AE1DB55ECE6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Ο αριθμός των ασθενών που εξυπηρετείτε τα τελευταία 3 χρόνια έχει: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9BE63D30-4FE7-5045-8311-E72FCA59FE74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1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11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D2E0C674-4E39-BC41-B0BC-9EB6E381EE7D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A2570255-556D-C046-B0E9-5E92E211D298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5CA3E443-33CA-3447-9517-23A91DC5710E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Ο αριθμός των ασθενών που εξυπηρετείτε τα τελευταία 3 χρόνια έχει: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/>
            <a:endParaRPr lang="en-US" sz="1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9FC13A76-B7E2-41EA-80BC-327F0186CF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3871983"/>
              </p:ext>
            </p:extLst>
          </p:nvPr>
        </p:nvGraphicFramePr>
        <p:xfrm>
          <a:off x="857956" y="2144889"/>
          <a:ext cx="7574844" cy="3364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306123" imgH="4320753" progId="Excel.Sheet.12">
                  <p:embed/>
                </p:oleObj>
              </mc:Choice>
              <mc:Fallback>
                <p:oleObj name="Worksheet" r:id="rId2" imgW="12306123" imgH="4320753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1A8E99E-62B0-D240-A03E-B755BBF7F1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57956" y="2144889"/>
                        <a:ext cx="7574844" cy="33640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1096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12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DD828ADB-F176-A747-BC3F-24332D7A1531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77D5DE93-846D-CF45-A659-DDED4ED98EE1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br>
              <a:rPr lang="el-GR" i="0" u="none" strike="noStrike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el-GR" i="0" u="none" strike="noStrike" dirty="0">
                <a:solidFill>
                  <a:schemeClr val="bg1"/>
                </a:solidFill>
                <a:effectLst/>
                <a:latin typeface="+mj-lt"/>
              </a:rPr>
              <a:t>Ποια θα λέγατε ότι είναι </a:t>
            </a:r>
            <a:r>
              <a:rPr lang="el-GR" dirty="0">
                <a:solidFill>
                  <a:schemeClr val="bg1"/>
                </a:solidFill>
                <a:latin typeface="+mj-lt"/>
              </a:rPr>
              <a:t>το </a:t>
            </a:r>
            <a:r>
              <a:rPr lang="el-GR" i="0" u="none" strike="noStrike" dirty="0">
                <a:solidFill>
                  <a:schemeClr val="bg1"/>
                </a:solidFill>
                <a:effectLst/>
                <a:latin typeface="+mj-lt"/>
              </a:rPr>
              <a:t>σημαντικότερο πρόβλημα που αντιμετωπίζετε  ; </a:t>
            </a:r>
            <a:endParaRPr lang="en-US" sz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48A1BFE-2ABB-074B-9370-CEA18C377870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Γράφημα 3">
            <a:extLst>
              <a:ext uri="{FF2B5EF4-FFF2-40B4-BE49-F238E27FC236}">
                <a16:creationId xmlns:a16="http://schemas.microsoft.com/office/drawing/2014/main" id="{2B9B81F0-3E18-45CF-903C-3B770552CE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7942956"/>
              </p:ext>
            </p:extLst>
          </p:nvPr>
        </p:nvGraphicFramePr>
        <p:xfrm>
          <a:off x="0" y="1296921"/>
          <a:ext cx="9144000" cy="5561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485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244B9F67-0541-F04D-BBAF-ABDDA72B17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8392765"/>
              </p:ext>
            </p:extLst>
          </p:nvPr>
        </p:nvGraphicFramePr>
        <p:xfrm>
          <a:off x="0" y="1296921"/>
          <a:ext cx="9144000" cy="5561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4 - Θέση αριθμού διαφάνειας">
            <a:extLst>
              <a:ext uri="{FF2B5EF4-FFF2-40B4-BE49-F238E27FC236}">
                <a16:creationId xmlns:a16="http://schemas.microsoft.com/office/drawing/2014/main" id="{2105CED9-D745-FB47-B60D-E6E4FD18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13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9DCD828-DB0B-1447-8E75-B3495FBF6495}"/>
              </a:ext>
            </a:extLst>
          </p:cNvPr>
          <p:cNvSpPr/>
          <p:nvPr/>
        </p:nvSpPr>
        <p:spPr>
          <a:xfrm>
            <a:off x="1446379" y="0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97481987-25CE-1A4E-91E3-8CDDA8443ECC}"/>
              </a:ext>
            </a:extLst>
          </p:cNvPr>
          <p:cNvSpPr/>
          <p:nvPr/>
        </p:nvSpPr>
        <p:spPr>
          <a:xfrm>
            <a:off x="1933571" y="578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endParaRPr lang="el-G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Από ποιους κυρίως 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/>
            <a:r>
              <a:rPr lang="el-GR" sz="2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*</a:t>
            </a:r>
            <a:r>
              <a:rPr lang="el-GR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Β</a:t>
            </a:r>
            <a:r>
              <a:rPr lang="en-US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ά</a:t>
            </a:r>
            <a:r>
              <a:rPr lang="el-GR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ση: Όσοι δήλωσαν τις καθυστερήσεις πληρωμών ως ένα από τα </a:t>
            </a:r>
          </a:p>
          <a:p>
            <a:pPr algn="r"/>
            <a:r>
              <a:rPr lang="el-GR" sz="1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σημαντικότερα προβλήματα που αντιμετωπίζουν</a:t>
            </a:r>
            <a:endParaRPr lang="en-US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09EC92C3-C8FD-6842-9EFB-7297692ED7E9}"/>
              </a:ext>
            </a:extLst>
          </p:cNvPr>
          <p:cNvSpPr/>
          <p:nvPr/>
        </p:nvSpPr>
        <p:spPr>
          <a:xfrm rot="16200000">
            <a:off x="1088509" y="456621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D4375089-2DF3-6C4C-9EDF-04FA43019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2399021"/>
              </p:ext>
            </p:extLst>
          </p:nvPr>
        </p:nvGraphicFramePr>
        <p:xfrm>
          <a:off x="0" y="1294843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7CF412DF-D951-4046-BF35-57D532EE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14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67B884A3-592D-E141-B9F1-A6F0F7DCF75B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CC5C9642-3558-4F49-8B4F-3AE1DB55ECE6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Μετά τις μειώσεις στις συντάξεις σας, έχετε σκοπό να συνταξιοδοτηθείτε πρόωρα ή να συνεχίσετε να δουλεύετε και μετά τα 67;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9BE63D30-4FE7-5045-8311-E72FCA59FE74}"/>
              </a:ext>
            </a:extLst>
          </p:cNvPr>
          <p:cNvSpPr/>
          <p:nvPr/>
        </p:nvSpPr>
        <p:spPr>
          <a:xfrm rot="16200000">
            <a:off x="1088510" y="442546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15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D2E0C674-4E39-BC41-B0BC-9EB6E381EE7D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A2570255-556D-C046-B0E9-5E92E211D298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D7A7EABD-8ECB-7346-8C3F-C3957230403E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Μετά τις μειώσεις στις συντάξεις σας, έχετε σκοπό να συνταξιοδοτηθείτε πρόωρα ή να συνεχίσετε να δουλεύετε και μετά τα 67;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7A97118-E073-4058-981A-6B299C6C6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56" y="2257778"/>
            <a:ext cx="8895644" cy="317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06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16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DD828ADB-F176-A747-BC3F-24332D7A1531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77D5DE93-846D-CF45-A659-DDED4ED98EE1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endParaRPr lang="el-GR" sz="1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r"/>
            <a:r>
              <a:rPr lang="el-GR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Από πού ενημερώνεστε κυρίως για θέματα που αφορούν το επάγγελμα σας;</a:t>
            </a:r>
            <a:endParaRPr lang="en-US" sz="1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48A1BFE-2ABB-074B-9370-CEA18C377870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Γράφημα 3">
            <a:extLst>
              <a:ext uri="{FF2B5EF4-FFF2-40B4-BE49-F238E27FC236}">
                <a16:creationId xmlns:a16="http://schemas.microsoft.com/office/drawing/2014/main" id="{B830FA1E-4C7F-43B6-855C-47FCC763F4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1206065"/>
              </p:ext>
            </p:extLst>
          </p:nvPr>
        </p:nvGraphicFramePr>
        <p:xfrm>
          <a:off x="0" y="1296921"/>
          <a:ext cx="9144000" cy="5561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707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 - Θέση αριθμού διαφάνειας">
            <a:extLst>
              <a:ext uri="{FF2B5EF4-FFF2-40B4-BE49-F238E27FC236}">
                <a16:creationId xmlns:a16="http://schemas.microsoft.com/office/drawing/2014/main" id="{2105CED9-D745-FB47-B60D-E6E4FD18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17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9DCD828-DB0B-1447-8E75-B3495FBF6495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97481987-25CE-1A4E-91E3-8CDDA8443ECC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Για ποιες από τις παρακάτω προτάσεις έχετε θετική ή αρνητική άποψη; 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09EC92C3-C8FD-6842-9EFB-7297692ED7E9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B21FCEDE-A954-425A-8534-A247FA0C3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32" y="1534309"/>
            <a:ext cx="8511823" cy="499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14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244B9F67-0541-F04D-BBAF-ABDDA72B17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0210030"/>
              </p:ext>
            </p:extLst>
          </p:nvPr>
        </p:nvGraphicFramePr>
        <p:xfrm>
          <a:off x="0" y="1296921"/>
          <a:ext cx="9144000" cy="5561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4 - Θέση αριθμού διαφάνειας">
            <a:extLst>
              <a:ext uri="{FF2B5EF4-FFF2-40B4-BE49-F238E27FC236}">
                <a16:creationId xmlns:a16="http://schemas.microsoft.com/office/drawing/2014/main" id="{2105CED9-D745-FB47-B60D-E6E4FD18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18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9DCD828-DB0B-1447-8E75-B3495FBF6495}"/>
              </a:ext>
            </a:extLst>
          </p:cNvPr>
          <p:cNvSpPr/>
          <p:nvPr/>
        </p:nvSpPr>
        <p:spPr>
          <a:xfrm>
            <a:off x="1446379" y="0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97481987-25CE-1A4E-91E3-8CDDA8443ECC}"/>
              </a:ext>
            </a:extLst>
          </p:cNvPr>
          <p:cNvSpPr/>
          <p:nvPr/>
        </p:nvSpPr>
        <p:spPr>
          <a:xfrm>
            <a:off x="1933571" y="578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Ποιος είναι κατά τη γνώμη σας ο κύριος λόγος που έχουμε φυγή Ελλήνων γιατρών στο εξωτερικό  ; </a:t>
            </a:r>
            <a:endParaRPr lang="en-US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09EC92C3-C8FD-6842-9EFB-7297692ED7E9}"/>
              </a:ext>
            </a:extLst>
          </p:cNvPr>
          <p:cNvSpPr/>
          <p:nvPr/>
        </p:nvSpPr>
        <p:spPr>
          <a:xfrm rot="16200000">
            <a:off x="1088509" y="456621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7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19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D2E0C674-4E39-BC41-B0BC-9EB6E381EE7D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A2570255-556D-C046-B0E9-5E92E211D298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B88FA435-71D6-8C48-B64C-86F8F7A35BB5}"/>
              </a:ext>
            </a:extLst>
          </p:cNvPr>
          <p:cNvSpPr/>
          <p:nvPr/>
        </p:nvSpPr>
        <p:spPr>
          <a:xfrm>
            <a:off x="1933571" y="578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8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Πιστεύετε ότι είναι σωστό ένα ιατρείο δερματολόγου να στεγάζεται στον ίδιο χώρο με μια επιχείρηση αισθητικής και ένα οφθαλμολογικό ιατρείο να συστεγάζεται με ένα κατάστημα οπτικών ;;</a:t>
            </a:r>
            <a:endParaRPr lang="en-US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6FA509FB-AD20-44B1-8813-098E4001AE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1540907"/>
              </p:ext>
            </p:extLst>
          </p:nvPr>
        </p:nvGraphicFramePr>
        <p:xfrm>
          <a:off x="0" y="1294843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34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20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D2E0C674-4E39-BC41-B0BC-9EB6E381EE7D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A2570255-556D-C046-B0E9-5E92E211D298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B88FA435-71D6-8C48-B64C-86F8F7A35BB5}"/>
              </a:ext>
            </a:extLst>
          </p:cNvPr>
          <p:cNvSpPr/>
          <p:nvPr/>
        </p:nvSpPr>
        <p:spPr>
          <a:xfrm>
            <a:off x="1933571" y="578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8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Πιστεύετε ότι είναι σωστό ένα ιατρείο δερματολόγου να στεγάζεται στον ίδιο χώρο με μια επιχείρηση αισθητικής και ένα οφθαλμολογικό ιατρείο να συστεγάζεται με ένα κατάστημα οπτικών ;;</a:t>
            </a:r>
            <a:endParaRPr lang="en-US" sz="12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D0EF10DF-3E3C-4529-A682-D9A71941C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78" y="1930401"/>
            <a:ext cx="8836393" cy="323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01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 - Θέση αριθμού διαφάνειας">
            <a:extLst>
              <a:ext uri="{FF2B5EF4-FFF2-40B4-BE49-F238E27FC236}">
                <a16:creationId xmlns:a16="http://schemas.microsoft.com/office/drawing/2014/main" id="{2105CED9-D745-FB47-B60D-E6E4FD18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21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9DCD828-DB0B-1447-8E75-B3495FBF6495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97481987-25CE-1A4E-91E3-8CDDA8443ECC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Τι άποψη έχετε για τη δραστηριότητα του Πανελλήνιου Ιατρικού Συλλόγου;</a:t>
            </a:r>
            <a:endParaRPr lang="en-US"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09EC92C3-C8FD-6842-9EFB-7297692ED7E9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Γράφημα 3">
            <a:extLst>
              <a:ext uri="{FF2B5EF4-FFF2-40B4-BE49-F238E27FC236}">
                <a16:creationId xmlns:a16="http://schemas.microsoft.com/office/drawing/2014/main" id="{5DA492C1-A260-4FAD-992F-068BC2D283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0368371"/>
              </p:ext>
            </p:extLst>
          </p:nvPr>
        </p:nvGraphicFramePr>
        <p:xfrm>
          <a:off x="0" y="1294843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144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4 - Θέση αριθμού διαφάνειας">
            <a:extLst>
              <a:ext uri="{FF2B5EF4-FFF2-40B4-BE49-F238E27FC236}">
                <a16:creationId xmlns:a16="http://schemas.microsoft.com/office/drawing/2014/main" id="{2105CED9-D745-FB47-B60D-E6E4FD18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22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9DCD828-DB0B-1447-8E75-B3495FBF6495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97481987-25CE-1A4E-91E3-8CDDA8443ECC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r"/>
            <a:r>
              <a:rPr lang="el-GR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Τι άποψη έχετε για τη δραστηριότητα του Πανελλήνιου Ιατρικού Συλλόγου;</a:t>
            </a:r>
            <a:endParaRPr lang="en-US"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09EC92C3-C8FD-6842-9EFB-7297692ED7E9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1057217-F2D7-47F8-8286-AA390D4FB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2933"/>
            <a:ext cx="9041894" cy="321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22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nual Input 5">
            <a:extLst>
              <a:ext uri="{FF2B5EF4-FFF2-40B4-BE49-F238E27FC236}">
                <a16:creationId xmlns:a16="http://schemas.microsoft.com/office/drawing/2014/main" id="{9C6BDF82-794A-7E43-BA36-861FA60533A1}"/>
              </a:ext>
            </a:extLst>
          </p:cNvPr>
          <p:cNvSpPr/>
          <p:nvPr/>
        </p:nvSpPr>
        <p:spPr>
          <a:xfrm rot="16200000" flipH="1">
            <a:off x="3247697" y="961696"/>
            <a:ext cx="6858000" cy="4934607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F635DCE2-2240-F44F-88AF-2306AE3295EB}"/>
              </a:ext>
            </a:extLst>
          </p:cNvPr>
          <p:cNvSpPr/>
          <p:nvPr/>
        </p:nvSpPr>
        <p:spPr>
          <a:xfrm>
            <a:off x="869319" y="2721288"/>
            <a:ext cx="7474580" cy="1426168"/>
          </a:xfrm>
          <a:prstGeom prst="parallelogram">
            <a:avLst>
              <a:gd name="adj" fmla="val 1462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61F76E6C-7A45-2F49-AC2E-CCC4407C6250}"/>
              </a:ext>
            </a:extLst>
          </p:cNvPr>
          <p:cNvSpPr/>
          <p:nvPr/>
        </p:nvSpPr>
        <p:spPr>
          <a:xfrm rot="10800000">
            <a:off x="4627738" y="2826327"/>
            <a:ext cx="3589162" cy="1199434"/>
          </a:xfrm>
          <a:prstGeom prst="parallelogram">
            <a:avLst>
              <a:gd name="adj" fmla="val 144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52970453-ECD0-5C45-9F40-60413AC7F884}"/>
              </a:ext>
            </a:extLst>
          </p:cNvPr>
          <p:cNvSpPr/>
          <p:nvPr/>
        </p:nvSpPr>
        <p:spPr>
          <a:xfrm>
            <a:off x="995627" y="2826327"/>
            <a:ext cx="3796145" cy="1199434"/>
          </a:xfrm>
          <a:prstGeom prst="parallelogram">
            <a:avLst>
              <a:gd name="adj" fmla="val 1441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4 - Θέση αριθμού διαφάνειας">
            <a:extLst>
              <a:ext uri="{FF2B5EF4-FFF2-40B4-BE49-F238E27FC236}">
                <a16:creationId xmlns:a16="http://schemas.microsoft.com/office/drawing/2014/main" id="{A7FDC0D7-9CA2-2F4D-AAF2-A623F121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solidFill>
                  <a:schemeClr val="bg1"/>
                </a:solidFill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23</a:t>
            </a:fld>
            <a:endParaRPr lang="el-GR" alt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BDC817-7ED3-074B-9A24-4AC63D83BA2A}"/>
              </a:ext>
            </a:extLst>
          </p:cNvPr>
          <p:cNvSpPr txBox="1"/>
          <p:nvPr/>
        </p:nvSpPr>
        <p:spPr>
          <a:xfrm>
            <a:off x="4824463" y="3111361"/>
            <a:ext cx="1933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i="1" dirty="0"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ΣΤΟΙΧΕΙΑ</a:t>
            </a:r>
            <a:endParaRPr lang="en-US" sz="3200" b="1" i="1" dirty="0">
              <a:solidFill>
                <a:schemeClr val="accent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7CCC48-FBA3-714F-A458-A5DDD56FFADA}"/>
              </a:ext>
            </a:extLst>
          </p:cNvPr>
          <p:cNvSpPr txBox="1"/>
          <p:nvPr/>
        </p:nvSpPr>
        <p:spPr>
          <a:xfrm>
            <a:off x="1343231" y="3111361"/>
            <a:ext cx="32287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ΔΗΜΟΓΡΑΦΙΚΑ</a:t>
            </a:r>
            <a:endParaRPr lang="en-US" sz="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0456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244B9F67-0541-F04D-BBAF-ABDDA72B17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8355272"/>
              </p:ext>
            </p:extLst>
          </p:nvPr>
        </p:nvGraphicFramePr>
        <p:xfrm>
          <a:off x="0" y="1296921"/>
          <a:ext cx="9144000" cy="5561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Parallelogram 13">
            <a:extLst>
              <a:ext uri="{FF2B5EF4-FFF2-40B4-BE49-F238E27FC236}">
                <a16:creationId xmlns:a16="http://schemas.microsoft.com/office/drawing/2014/main" id="{869BFA9A-128E-6B4A-8B1E-05BFAB944628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A658281A-F9E6-A24C-9D89-AD43B3975F7F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0000" rtlCol="0" anchor="ctr"/>
          <a:lstStyle/>
          <a:p>
            <a:pPr algn="ct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Πόσα χρόνια εργάζεστε;</a:t>
            </a:r>
            <a:endParaRPr lang="en-US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14D48CD7-B914-C146-9B05-937E3F90E126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4 - Θέση αριθμού διαφάνειας">
            <a:extLst>
              <a:ext uri="{FF2B5EF4-FFF2-40B4-BE49-F238E27FC236}">
                <a16:creationId xmlns:a16="http://schemas.microsoft.com/office/drawing/2014/main" id="{768E1C56-E29F-5540-B38B-AB489897F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24</a:t>
            </a:fld>
            <a:endParaRPr lang="el-GR" alt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450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D4375089-2DF3-6C4C-9EDF-04FA43019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8040490"/>
              </p:ext>
            </p:extLst>
          </p:nvPr>
        </p:nvGraphicFramePr>
        <p:xfrm>
          <a:off x="-12700" y="1303764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25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DD828ADB-F176-A747-BC3F-24332D7A1531}"/>
              </a:ext>
            </a:extLst>
          </p:cNvPr>
          <p:cNvSpPr/>
          <p:nvPr/>
        </p:nvSpPr>
        <p:spPr>
          <a:xfrm>
            <a:off x="1446379" y="2078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77D5DE93-846D-CF45-A659-DDED4ED98EE1}"/>
              </a:ext>
            </a:extLst>
          </p:cNvPr>
          <p:cNvSpPr/>
          <p:nvPr/>
        </p:nvSpPr>
        <p:spPr>
          <a:xfrm>
            <a:off x="1933571" y="2656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Εργάζεστε στο Δημόσιο ή Ιδιωτικό τομέα;</a:t>
            </a:r>
            <a:endParaRPr lang="en-US" sz="1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48A1BFE-2ABB-074B-9370-CEA18C377870}"/>
              </a:ext>
            </a:extLst>
          </p:cNvPr>
          <p:cNvSpPr/>
          <p:nvPr/>
        </p:nvSpPr>
        <p:spPr>
          <a:xfrm rot="16200000">
            <a:off x="1088509" y="458699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0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D4375089-2DF3-6C4C-9EDF-04FA43019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8241393"/>
              </p:ext>
            </p:extLst>
          </p:nvPr>
        </p:nvGraphicFramePr>
        <p:xfrm>
          <a:off x="-12700" y="1303764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32D14029-755E-674C-B15B-8A6EEC73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26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DD828ADB-F176-A747-BC3F-24332D7A1531}"/>
              </a:ext>
            </a:extLst>
          </p:cNvPr>
          <p:cNvSpPr/>
          <p:nvPr/>
        </p:nvSpPr>
        <p:spPr>
          <a:xfrm>
            <a:off x="1446379" y="0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77D5DE93-846D-CF45-A659-DDED4ED98EE1}"/>
              </a:ext>
            </a:extLst>
          </p:cNvPr>
          <p:cNvSpPr/>
          <p:nvPr/>
        </p:nvSpPr>
        <p:spPr>
          <a:xfrm>
            <a:off x="1933571" y="578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Η ειδίκευση σας είναι;</a:t>
            </a:r>
            <a:endParaRPr lang="en-US" sz="1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48A1BFE-2ABB-074B-9370-CEA18C377870}"/>
              </a:ext>
            </a:extLst>
          </p:cNvPr>
          <p:cNvSpPr/>
          <p:nvPr/>
        </p:nvSpPr>
        <p:spPr>
          <a:xfrm rot="16200000">
            <a:off x="1088509" y="456621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7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D4375089-2DF3-6C4C-9EDF-04FA43019B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8966158"/>
              </p:ext>
            </p:extLst>
          </p:nvPr>
        </p:nvGraphicFramePr>
        <p:xfrm>
          <a:off x="0" y="1294843"/>
          <a:ext cx="9144000" cy="556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4 - Θέση αριθμού διαφάνειας">
            <a:extLst>
              <a:ext uri="{FF2B5EF4-FFF2-40B4-BE49-F238E27FC236}">
                <a16:creationId xmlns:a16="http://schemas.microsoft.com/office/drawing/2014/main" id="{7CF412DF-D951-4046-BF35-57D532EE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6900" y="6381179"/>
            <a:ext cx="9271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A50C4784-3D4F-354E-8302-A03CF1E48524}" type="slidenum">
              <a:rPr lang="el-GR" altLang="en-US" sz="1600">
                <a:latin typeface="+mj-lt"/>
              </a:rPr>
              <a:pPr algn="ctr">
                <a:spcBef>
                  <a:spcPct val="0"/>
                </a:spcBef>
                <a:buFontTx/>
                <a:buNone/>
              </a:pPr>
              <a:t>27</a:t>
            </a:fld>
            <a:endParaRPr lang="el-GR" altLang="en-US" sz="1600" dirty="0">
              <a:latin typeface="+mj-lt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67B884A3-592D-E141-B9F1-A6F0F7DCF75B}"/>
              </a:ext>
            </a:extLst>
          </p:cNvPr>
          <p:cNvSpPr/>
          <p:nvPr/>
        </p:nvSpPr>
        <p:spPr>
          <a:xfrm>
            <a:off x="1446380" y="-7"/>
            <a:ext cx="7714872" cy="1299600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CC5C9642-3558-4F49-8B4F-3AE1DB55ECE6}"/>
              </a:ext>
            </a:extLst>
          </p:cNvPr>
          <p:cNvSpPr/>
          <p:nvPr/>
        </p:nvSpPr>
        <p:spPr>
          <a:xfrm>
            <a:off x="1933572" y="571"/>
            <a:ext cx="7210428" cy="1299600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Είστε κάτοχος κάποιου ακαδημαϊκού τίτλου από το εξωτερικό;</a:t>
            </a:r>
            <a:endParaRPr lang="en-US" sz="1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9BE63D30-4FE7-5045-8311-E72FCA59FE74}"/>
              </a:ext>
            </a:extLst>
          </p:cNvPr>
          <p:cNvSpPr/>
          <p:nvPr/>
        </p:nvSpPr>
        <p:spPr>
          <a:xfrm rot="16200000">
            <a:off x="1088510" y="456614"/>
            <a:ext cx="1299600" cy="39052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theme/theme1.xml><?xml version="1.0" encoding="utf-8"?>
<a:theme xmlns:a="http://schemas.openxmlformats.org/drawingml/2006/main" name="Theme_temp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_temp" id="{C6542EC9-11DA-7345-B333-DA4A50FF53A9}" vid="{B103C362-BED6-AB42-A5EB-75C08434FC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{36488337-48BE-1849-AA43-25553232C69A}tf10001120</Template>
  <TotalTime>5644</TotalTime>
  <Words>414</Words>
  <Application>Microsoft Office PowerPoint</Application>
  <PresentationFormat>Προβολή στην οθόνη (4:3)</PresentationFormat>
  <Paragraphs>80</Paragraphs>
  <Slides>27</Slides>
  <Notes>0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Gothic</vt:lpstr>
      <vt:lpstr>Theme_temp</vt:lpstr>
      <vt:lpstr>Worksheet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Έρευνα 2019</dc:title>
  <dc:creator>Dimitris Katsantonis</dc:creator>
  <cp:lastModifiedBy>ΠΙΣ ΓΡΑΜΜΑΤΕΙΑ Δ.Σ.</cp:lastModifiedBy>
  <cp:revision>280</cp:revision>
  <dcterms:created xsi:type="dcterms:W3CDTF">2019-10-01T11:04:34Z</dcterms:created>
  <dcterms:modified xsi:type="dcterms:W3CDTF">2023-05-24T10:57:51Z</dcterms:modified>
</cp:coreProperties>
</file>