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</p:sldMasterIdLst>
  <p:notesMasterIdLst>
    <p:notesMasterId r:id="rId29"/>
  </p:notesMasterIdLst>
  <p:sldIdLst>
    <p:sldId id="256" r:id="rId2"/>
    <p:sldId id="305" r:id="rId3"/>
    <p:sldId id="312" r:id="rId4"/>
    <p:sldId id="390" r:id="rId5"/>
    <p:sldId id="340" r:id="rId6"/>
    <p:sldId id="336" r:id="rId7"/>
    <p:sldId id="417" r:id="rId8"/>
    <p:sldId id="367" r:id="rId9"/>
    <p:sldId id="408" r:id="rId10"/>
    <p:sldId id="391" r:id="rId11"/>
    <p:sldId id="409" r:id="rId12"/>
    <p:sldId id="392" r:id="rId13"/>
    <p:sldId id="396" r:id="rId14"/>
    <p:sldId id="398" r:id="rId15"/>
    <p:sldId id="412" r:id="rId16"/>
    <p:sldId id="399" r:id="rId17"/>
    <p:sldId id="400" r:id="rId18"/>
    <p:sldId id="401" r:id="rId19"/>
    <p:sldId id="419" r:id="rId20"/>
    <p:sldId id="420" r:id="rId21"/>
    <p:sldId id="402" r:id="rId22"/>
    <p:sldId id="418" r:id="rId23"/>
    <p:sldId id="308" r:id="rId24"/>
    <p:sldId id="279" r:id="rId25"/>
    <p:sldId id="405" r:id="rId26"/>
    <p:sldId id="406" r:id="rId27"/>
    <p:sldId id="4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22" autoAdjust="0"/>
  </p:normalViewPr>
  <p:slideViewPr>
    <p:cSldViewPr snapToGrid="0">
      <p:cViewPr varScale="1">
        <p:scale>
          <a:sx n="93" d="100"/>
          <a:sy n="93" d="100"/>
        </p:scale>
        <p:origin x="161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Excel_Worksheet1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8.emf"/><Relationship Id="rId7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package" Target="../embeddings/Microsoft_Excel_Worksheet1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9.xlsx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charts/_rels/char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16.emf"/><Relationship Id="rId1" Type="http://schemas.openxmlformats.org/officeDocument/2006/relationships/image" Target="../media/image6.emf"/><Relationship Id="rId6" Type="http://schemas.openxmlformats.org/officeDocument/2006/relationships/image" Target="../media/image15.emf"/><Relationship Id="rId11" Type="http://schemas.openxmlformats.org/officeDocument/2006/relationships/package" Target="../embeddings/Microsoft_Excel_Worksheet10.xlsx"/><Relationship Id="rId5" Type="http://schemas.openxmlformats.org/officeDocument/2006/relationships/image" Target="../media/image13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0.emf"/><Relationship Id="rId11" Type="http://schemas.openxmlformats.org/officeDocument/2006/relationships/package" Target="../embeddings/Microsoft_Excel_Worksheet12.xlsx"/><Relationship Id="rId5" Type="http://schemas.openxmlformats.org/officeDocument/2006/relationships/image" Target="../media/image13.emf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image" Target="../media/image19.em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144B-1743-A4E0-C477071BD640}"/>
              </c:ext>
            </c:extLst>
          </c:dPt>
          <c:dLbls>
            <c:dLbl>
              <c:idx val="0"/>
              <c:layout>
                <c:manualLayout>
                  <c:x val="7.5524387576552934E-3"/>
                  <c:y val="-1.66173686797112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0045931758530183E-4"/>
                  <c:y val="-5.684148705673853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4.7538823272090984E-3"/>
                  <c:y val="-0.2677602673869585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423556430446176E-2"/>
                      <c:h val="9.6647431190961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4B-1743-A4E0-C477071BD6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- ούτε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0.25714285714285712</c:v>
                </c:pt>
                <c:pt idx="1">
                  <c:v>0.22857142857142859</c:v>
                </c:pt>
                <c:pt idx="2">
                  <c:v>0.49714285714285722</c:v>
                </c:pt>
                <c:pt idx="3">
                  <c:v>1.714285714285714E-2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0.52571428571428569</c:v>
                </c:pt>
                <c:pt idx="1">
                  <c:v>0.1142857142857143</c:v>
                </c:pt>
                <c:pt idx="2">
                  <c:v>8.5714285714285715E-2</c:v>
                </c:pt>
                <c:pt idx="3">
                  <c:v>0.08</c:v>
                </c:pt>
                <c:pt idx="4">
                  <c:v>0.08</c:v>
                </c:pt>
                <c:pt idx="5">
                  <c:v>6.2857142857142861E-2</c:v>
                </c:pt>
                <c:pt idx="6">
                  <c:v>5.1428571428571428E-2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AC3E1C4-994C-4B92-8C44-6C746C38250E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1CAE5EA-F622-4C01-8CDE-AD73EEBDCDB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5AD60C5-C9D6-4663-811B-AC6CE934BC9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873EE8-50F4-4501-A1C4-845629D5C04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  <c:pt idx="5">
                  <c:v>7.8571428571428584E-2</c:v>
                </c:pt>
                <c:pt idx="6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52,6%</c:v>
                  </c:pt>
                  <c:pt idx="1">
                    <c:v>11,4%</c:v>
                  </c:pt>
                  <c:pt idx="2">
                    <c:v>8,6%</c:v>
                  </c:pt>
                  <c:pt idx="3">
                    <c:v>8,0%</c:v>
                  </c:pt>
                  <c:pt idx="4">
                    <c:v>8,0%</c:v>
                  </c:pt>
                  <c:pt idx="5">
                    <c:v>6,3%</c:v>
                  </c:pt>
                  <c:pt idx="6">
                    <c:v>5,1%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1252-4915-B72F-462847622736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1252-4915-B72F-46284762273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1252-4915-B72F-462847622736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2-4915-B72F-462847622736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2-4915-B72F-462847622736}"/>
                </c:ext>
              </c:extLst>
            </c:dLbl>
            <c:dLbl>
              <c:idx val="2"/>
              <c:layout>
                <c:manualLayout>
                  <c:x val="3.1944499125109369E-2"/>
                  <c:y val="-0.1735634397569248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457786526684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52-4915-B72F-4628476227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ΟΧΙ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0.62857142857142856</c:v>
                </c:pt>
                <c:pt idx="1">
                  <c:v>0.29142857142857143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52-4915-B72F-4628476227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C0F-40D9-9641-20303668626A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C0F-40D9-9641-20303668626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C0F-40D9-9641-20303668626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7C0F-40D9-9641-20303668626A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F-40D9-9641-20303668626A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F-40D9-9641-20303668626A}"/>
                </c:ext>
              </c:extLst>
            </c:dLbl>
            <c:dLbl>
              <c:idx val="2"/>
              <c:layout>
                <c:manualLayout>
                  <c:x val="3.1944499125109369E-2"/>
                  <c:y val="-0.1735634397569248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6457786526684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0F-40D9-9641-20303668626A}"/>
                </c:ext>
              </c:extLst>
            </c:dLbl>
            <c:dLbl>
              <c:idx val="3"/>
              <c:layout>
                <c:manualLayout>
                  <c:x val="0.17499999999999999"/>
                  <c:y val="-0.10733528511283512"/>
                </c:manualLayout>
              </c:layout>
              <c:numFmt formatCode="0.0%" sourceLinked="0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0F-40D9-9641-2030366862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0.55428571428571427</c:v>
                </c:pt>
                <c:pt idx="1">
                  <c:v>0.2742857142857143</c:v>
                </c:pt>
                <c:pt idx="2">
                  <c:v>0.14285714285714279</c:v>
                </c:pt>
                <c:pt idx="3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0F-40D9-9641-2030366862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6211723534555"/>
          <c:y val="6.7327801951748908E-2"/>
          <c:w val="0.7048709536307961"/>
          <c:h val="0.853321574319404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85F-0047-A0F7-D46866AB04B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cat>
            <c:strRef>
              <c:f>Φύλλο1!$A$2:$A$6</c:f>
              <c:strCache>
                <c:ptCount val="5"/>
                <c:pt idx="0">
                  <c:v>1 – 3</c:v>
                </c:pt>
                <c:pt idx="1">
                  <c:v>4 – 7</c:v>
                </c:pt>
                <c:pt idx="2">
                  <c:v>8 – 12</c:v>
                </c:pt>
                <c:pt idx="3">
                  <c:v>13 – 20</c:v>
                </c:pt>
                <c:pt idx="4">
                  <c:v>Πάνω από 20 χρόνια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2.1000000000000001E-2</c:v>
                </c:pt>
                <c:pt idx="1">
                  <c:v>3.9E-2</c:v>
                </c:pt>
                <c:pt idx="2">
                  <c:v>0.16</c:v>
                </c:pt>
                <c:pt idx="3">
                  <c:v>0.246</c:v>
                </c:pt>
                <c:pt idx="4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E85F-0047-A0F7-D46866AB04BE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7200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A0E41E7-147D-4156-B2A5-43F46A12A197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7200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EA7C0A8-FF6F-4222-A023-31B62930331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7200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E61A220-4EF0-4195-9CD8-38A5E1EAB8E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7200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ABE11E0-4CD7-4360-B4BE-BB533F9E628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7200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76DCF2E-B8F4-48B8-99B4-9EC7A01358E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7200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1 – 3</c:v>
                </c:pt>
                <c:pt idx="1">
                  <c:v>4 – 7</c:v>
                </c:pt>
                <c:pt idx="2">
                  <c:v>8 – 12</c:v>
                </c:pt>
                <c:pt idx="3">
                  <c:v>13 – 20</c:v>
                </c:pt>
                <c:pt idx="4">
                  <c:v>Πάνω από 20 χρόνια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2,1%</c:v>
                  </c:pt>
                  <c:pt idx="1">
                    <c:v>3,9%</c:v>
                  </c:pt>
                  <c:pt idx="2">
                    <c:v>16,0%</c:v>
                  </c:pt>
                  <c:pt idx="3">
                    <c:v>24,6%</c:v>
                  </c:pt>
                  <c:pt idx="4">
                    <c:v>53,4%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7978237095363078E-2"/>
                  <c:y val="-8.8813699643540439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Ιδιωτικό</c:v>
                </c:pt>
                <c:pt idx="1">
                  <c:v>Και στα δύο</c:v>
                </c:pt>
                <c:pt idx="2">
                  <c:v>Δημόσιο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0.70571428571428596</c:v>
                </c:pt>
                <c:pt idx="1">
                  <c:v>0.21142857142857099</c:v>
                </c:pt>
                <c:pt idx="2">
                  <c:v>8.2857142857142893E-2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3.2144903762029796E-2"/>
                  <c:y val="-0.1093672648779131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Κλινικός</c:v>
                </c:pt>
                <c:pt idx="1">
                  <c:v>Χειρουργός</c:v>
                </c:pt>
                <c:pt idx="2">
                  <c:v>Εργαστηριακός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0.47142857142857097</c:v>
                </c:pt>
                <c:pt idx="1">
                  <c:v>0.46571428571428602</c:v>
                </c:pt>
                <c:pt idx="2">
                  <c:v>6.2857142857142903E-2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-2.7777777777778798E-3"/>
                  <c:y val="-3.6917296085885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2"/>
              <c:layout>
                <c:manualLayout>
                  <c:x val="-2.2916557305336885E-2"/>
                  <c:y val="-0.175847169227410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701334208223969E-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Φύλλο1!$B$2:$B$3</c:f>
              <c:numCache>
                <c:formatCode>0.0%</c:formatCode>
                <c:ptCount val="2"/>
                <c:pt idx="0">
                  <c:v>0.33714285714285708</c:v>
                </c:pt>
                <c:pt idx="1">
                  <c:v>0.66300000000000003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AA4F-42D0-B5DB-1F8CFCEFFA4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AA4F-42D0-B5DB-1F8CFCEFFA45}"/>
              </c:ext>
            </c:extLst>
          </c:dPt>
          <c:dPt>
            <c:idx val="2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AA4F-42D0-B5DB-1F8CFCEFFA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AA4F-42D0-B5DB-1F8CFCEFFA45}"/>
              </c:ext>
            </c:extLst>
          </c:dPt>
          <c:dLbls>
            <c:dLbl>
              <c:idx val="0"/>
              <c:layout>
                <c:manualLayout>
                  <c:x val="7.5524387576552934E-3"/>
                  <c:y val="-1.66173686797112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4F-42D0-B5DB-1F8CFCEFFA45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4F-42D0-B5DB-1F8CFCEFFA45}"/>
                </c:ext>
              </c:extLst>
            </c:dLbl>
            <c:dLbl>
              <c:idx val="2"/>
              <c:layout>
                <c:manualLayout>
                  <c:x val="-2.0045931758530183E-4"/>
                  <c:y val="-5.684148705673853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4F-42D0-B5DB-1F8CFCEFFA45}"/>
                </c:ext>
              </c:extLst>
            </c:dLbl>
            <c:dLbl>
              <c:idx val="3"/>
              <c:layout>
                <c:manualLayout>
                  <c:x val="-4.7538823272090984E-3"/>
                  <c:y val="-0.26776026738695852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423556430446176E-2"/>
                      <c:h val="9.6647431190961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4F-42D0-B5DB-1F8CFCEFFA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- ούτε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0.37714285714285722</c:v>
                </c:pt>
                <c:pt idx="1">
                  <c:v>0.34857142857142859</c:v>
                </c:pt>
                <c:pt idx="2">
                  <c:v>0.23428571428571429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4F-42D0-B5DB-1F8CFCEFFA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9496937882763"/>
          <c:y val="7.7370596605442932E-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144B-1743-A4E0-C477071BD640}"/>
              </c:ext>
            </c:extLst>
          </c:dPt>
          <c:dLbls>
            <c:dLbl>
              <c:idx val="0"/>
              <c:layout>
                <c:manualLayout>
                  <c:x val="1.9968832020996357E-3"/>
                  <c:y val="1.99223028480624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1.7825896762904636E-5"/>
                  <c:y val="0.11859766782669334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1.2700459317585303E-2"/>
                  <c:y val="-1.1166897647021378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1.1698326771653543E-2"/>
                  <c:y val="-0.1467226054512082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423556430446176E-2"/>
                      <c:h val="9.6647431190961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4B-1743-A4E0-C477071BD6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θετικά, ούτε αρνητικά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0.314</c:v>
                </c:pt>
                <c:pt idx="1">
                  <c:v>0.42899999999999999</c:v>
                </c:pt>
                <c:pt idx="2">
                  <c:v>0.22900000000000001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87B4-4B86-9E90-2E97F99C0744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2"/>
              <c:layout>
                <c:manualLayout>
                  <c:x val="-2.6388779527559057E-2"/>
                  <c:y val="-1.1418647352429688E-3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14940104249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B4-4B86-9E90-2E97F99C07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Αυξηθεί</c:v>
                </c:pt>
                <c:pt idx="1">
                  <c:v>Έχει μείνει ίδιος</c:v>
                </c:pt>
                <c:pt idx="2">
                  <c:v>Μειωθεί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0.58857142857142852</c:v>
                </c:pt>
                <c:pt idx="1">
                  <c:v>0.24571428571428569</c:v>
                </c:pt>
                <c:pt idx="2">
                  <c:v>0.1257142857142857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39545056867892"/>
          <c:y val="3.4062280730462698E-2"/>
          <c:w val="0.54514873140857389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3F-431D-8DDD-FDD56C04144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63F-431D-8DDD-FDD56C0414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3F-431D-8DDD-FDD56C0414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3F-431D-8DDD-FDD56C04144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63F-431D-8DDD-FDD56C0414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63F-431D-8DDD-FDD56C04144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63F-431D-8DDD-FDD56C04144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63F-431D-8DDD-FDD56C04144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F1F-4ABF-8B37-000D8C1318FB}"/>
              </c:ext>
            </c:extLst>
          </c:dPt>
          <c:cat>
            <c:strRef>
              <c:f>Φύλλο1!$A$2:$A$11</c:f>
              <c:strCache>
                <c:ptCount val="10"/>
                <c:pt idx="0">
                  <c:v>Προσπάθεια απαξίωσης του ιατρικού επαγγέλματος</c:v>
                </c:pt>
                <c:pt idx="1">
                  <c:v>Γενικότερες υλικοτεχνικές ελλείψεις του Δημοσίου Τομέα Υγείας</c:v>
                </c:pt>
                <c:pt idx="2">
                  <c:v>Περιορισμένος χρόνος για επιστημονική ενημέρωση</c:v>
                </c:pt>
                <c:pt idx="3">
                  <c:v>Μείωση συντάξεων/αύξηση ορίων συνταξιοδότησης</c:v>
                </c:pt>
                <c:pt idx="4">
                  <c:v>Πολλές νομοθετικές αλλαγές</c:v>
                </c:pt>
                <c:pt idx="5">
                  <c:v>Καθυστερήσεις πληρωμών </c:v>
                </c:pt>
                <c:pt idx="6">
                  <c:v>Ενόχληση επισκέψεων αντιπροσώπων κατά τη διάρκεια της εργασίας μου</c:v>
                </c:pt>
                <c:pt idx="7">
                  <c:v>Οι σχέσεις μου με τις φαρμακευτικές εταιρίες 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Φύλλο1!$B$2:$B$11</c:f>
              <c:numCache>
                <c:formatCode>0.0%</c:formatCode>
                <c:ptCount val="10"/>
                <c:pt idx="0">
                  <c:v>0.41142857142857142</c:v>
                </c:pt>
                <c:pt idx="1">
                  <c:v>0.20571428571428571</c:v>
                </c:pt>
                <c:pt idx="2">
                  <c:v>7.4285714285714288E-2</c:v>
                </c:pt>
                <c:pt idx="3">
                  <c:v>6.2857142857142861E-2</c:v>
                </c:pt>
                <c:pt idx="4">
                  <c:v>5.7142857142857141E-2</c:v>
                </c:pt>
                <c:pt idx="5">
                  <c:v>4.5714285714285707E-2</c:v>
                </c:pt>
                <c:pt idx="6">
                  <c:v>2.2857142857142861E-2</c:v>
                </c:pt>
                <c:pt idx="7">
                  <c:v>5.7142857142857143E-3</c:v>
                </c:pt>
                <c:pt idx="8">
                  <c:v>5.1428571428571428E-2</c:v>
                </c:pt>
                <c:pt idx="9">
                  <c:v>6.2857142857142861E-2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63F-431D-8DDD-FDD56C04144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63F-431D-8DDD-FDD56C041443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63F-431D-8DDD-FDD56C041443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63F-431D-8DDD-FDD56C041443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63F-431D-8DDD-FDD56C041443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63F-431D-8DDD-FDD56C041443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E63F-431D-8DDD-FDD56C041443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E63F-431D-8DDD-FDD56C041443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E63F-431D-8DDD-FDD56C041443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E63F-431D-8DDD-FDD56C04144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3865C53-94B4-43A4-AF2E-5EF214A49639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63F-431D-8DDD-FDD56C04144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908DF6D-177F-4BA3-A4AE-271FB159504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63F-431D-8DDD-FDD56C04144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C9B76EC-9AB8-44FE-89A5-7FE4B563BA5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63F-431D-8DDD-FDD56C04144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4909CC2-6FF0-4BC0-BE60-3B29685205A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63F-431D-8DDD-FDD56C04144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9E9D4E1-A55B-4A99-B1FD-EEC9A0602C3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63F-431D-8DDD-FDD56C04144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5EB0C9D-57CA-46D6-AAE9-57372832F1D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E63F-431D-8DDD-FDD56C04144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C2DB269-21D8-4118-A47D-2F5AE541DBF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63F-431D-8DDD-FDD56C04144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5679FB5-E43C-46E1-8E18-26791DE057AE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63F-431D-8DDD-FDD56C04144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67239D-59FB-4F6B-99E5-0C062207258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63F-431D-8DDD-FDD56C041443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7A00575-D786-4FD6-A85C-DD896A82399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63F-431D-8DDD-FDD56C041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Προσπάθεια απαξίωσης του ιατρικού επαγγέλματος</c:v>
                </c:pt>
                <c:pt idx="1">
                  <c:v>Γενικότερες υλικοτεχνικές ελλείψεις του Δημοσίου Τομέα Υγείας</c:v>
                </c:pt>
                <c:pt idx="2">
                  <c:v>Περιορισμένος χρόνος για επιστημονική ενημέρωση</c:v>
                </c:pt>
                <c:pt idx="3">
                  <c:v>Μείωση συντάξεων/αύξηση ορίων συνταξιοδότησης</c:v>
                </c:pt>
                <c:pt idx="4">
                  <c:v>Πολλές νομοθετικές αλλαγές</c:v>
                </c:pt>
                <c:pt idx="5">
                  <c:v>Καθυστερήσεις πληρωμών </c:v>
                </c:pt>
                <c:pt idx="6">
                  <c:v>Ενόχληση επισκέψεων αντιπροσώπων κατά τη διάρκεια της εργασίας μου</c:v>
                </c:pt>
                <c:pt idx="7">
                  <c:v>Οι σχέσεις μου με τις φαρμακευτικές εταιρίες 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Φύλλο1!$C$2:$C$11</c:f>
              <c:numCache>
                <c:formatCode>0.0%</c:formatCode>
                <c:ptCount val="10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41,1%</c:v>
                  </c:pt>
                  <c:pt idx="1">
                    <c:v>20,6%</c:v>
                  </c:pt>
                  <c:pt idx="2">
                    <c:v>7,4%</c:v>
                  </c:pt>
                  <c:pt idx="3">
                    <c:v>6,3%</c:v>
                  </c:pt>
                  <c:pt idx="4">
                    <c:v>5,7%</c:v>
                  </c:pt>
                  <c:pt idx="5">
                    <c:v>4,6%</c:v>
                  </c:pt>
                  <c:pt idx="6">
                    <c:v>2,3%</c:v>
                  </c:pt>
                  <c:pt idx="7">
                    <c:v>0,6%</c:v>
                  </c:pt>
                  <c:pt idx="8">
                    <c:v>5,1%</c:v>
                  </c:pt>
                  <c:pt idx="9">
                    <c:v>6,3%</c:v>
                  </c:pt>
                  <c:pt idx="10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E63F-431D-8DDD-FDD56C041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84022309711288"/>
          <c:y val="0.1208440162141225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844FF24-6873-45A5-A03E-50AC76A24A0B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9F8B7F7-3063-4959-9BB1-69484F15AB2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Φύλλο1!$C$2:$C$4</c:f>
              <c:numCache>
                <c:formatCode>0.0%</c:formatCode>
                <c:ptCount val="3"/>
                <c:pt idx="0">
                  <c:v>0.13333333333333333</c:v>
                </c:pt>
                <c:pt idx="1">
                  <c:v>0.13333333333333333</c:v>
                </c:pt>
                <c:pt idx="2">
                  <c:v>0.13333333333333333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50,0%</c:v>
                  </c:pt>
                  <c:pt idx="1">
                    <c:v>25,0%</c:v>
                  </c:pt>
                  <c:pt idx="2">
                    <c:v>37,5%</c:v>
                  </c:pt>
                  <c:pt idx="4">
                    <c:v>112,5%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9630-41CF-B7EF-BE1B84F91D58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6.9443897637795782E-3"/>
                  <c:y val="-0.17356343975692487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9423556430446176E-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0.10277777777777777"/>
                  <c:y val="-0.13474003875866536"/>
                </c:manualLayout>
              </c:layout>
              <c:numFmt formatCode="0.0%" sourceLinked="0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30-41CF-B7EF-BE1B84F91D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 συνεχίσω να δουλεύω και μετά τα 67</c:v>
                </c:pt>
                <c:pt idx="1">
                  <c:v>Να συνταξιοδοτηθώ κανονικά / Στην ώρα μου</c:v>
                </c:pt>
                <c:pt idx="2">
                  <c:v>ΔΓ/ΔΑ</c:v>
                </c:pt>
                <c:pt idx="3">
                  <c:v>Να συνταξιοδοτηθώ πρόωρα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0.56000000000000005</c:v>
                </c:pt>
                <c:pt idx="1">
                  <c:v>0.23428571428571429</c:v>
                </c:pt>
                <c:pt idx="2">
                  <c:v>0.1657142857142857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5C-4512-822C-BFF51E9F30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5C-4512-822C-BFF51E9F30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75C-4512-822C-BFF51E9F30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75C-4512-822C-BFF51E9F30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75C-4512-822C-BFF51E9F30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75C-4512-822C-BFF51E9F30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75C-4512-822C-BFF51E9F30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75C-4512-822C-BFF51E9F30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75C-4512-822C-BFF51E9F300C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0.51428571428571423</c:v>
                </c:pt>
                <c:pt idx="1">
                  <c:v>0.1771428571428571</c:v>
                </c:pt>
                <c:pt idx="2">
                  <c:v>0.1657142857142857</c:v>
                </c:pt>
                <c:pt idx="3">
                  <c:v>5.1428571428571428E-2</c:v>
                </c:pt>
                <c:pt idx="4">
                  <c:v>2.8571428571428571E-2</c:v>
                </c:pt>
                <c:pt idx="5">
                  <c:v>1.714285714285714E-2</c:v>
                </c:pt>
                <c:pt idx="6">
                  <c:v>3.4285714285714287E-2</c:v>
                </c:pt>
                <c:pt idx="7">
                  <c:v>1.142857142857143E-2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5C-4512-822C-BFF51E9F300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5C-4512-822C-BFF51E9F300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75C-4512-822C-BFF51E9F300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75C-4512-822C-BFF51E9F300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75C-4512-822C-BFF51E9F300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75C-4512-822C-BFF51E9F300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75C-4512-822C-BFF51E9F300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75C-4512-822C-BFF51E9F300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75C-4512-822C-BFF51E9F300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75C-4512-822C-BFF51E9F300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A4341C4-EE4D-4072-BD39-1810BF75D599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75C-4512-822C-BFF51E9F300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92A2B71-087A-4F43-AF27-18721A734EF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75C-4512-822C-BFF51E9F300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FBA12E5-5CE9-4795-9435-0E94D681C36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75C-4512-822C-BFF51E9F300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946D77-32DD-48C1-8A30-CF94DE2E0A5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75C-4512-822C-BFF51E9F300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6D1F249-F325-4E04-BB47-DF78DAC8A2B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75C-4512-822C-BFF51E9F300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9EAD79C-2035-4610-98E4-FE586AF75B0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75C-4512-822C-BFF51E9F300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C95F384-555A-4186-B77D-1343C01C5F2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75C-4512-822C-BFF51E9F300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13ACC30-82B2-4EF5-AEE9-8BFEAA14695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75C-4512-822C-BFF51E9F30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75C-4512-822C-BFF51E9F3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51,4%</c:v>
                  </c:pt>
                  <c:pt idx="1">
                    <c:v>17,7%</c:v>
                  </c:pt>
                  <c:pt idx="2">
                    <c:v>16,6%</c:v>
                  </c:pt>
                  <c:pt idx="3">
                    <c:v>5,1%</c:v>
                  </c:pt>
                  <c:pt idx="4">
                    <c:v>2,9%</c:v>
                  </c:pt>
                  <c:pt idx="5">
                    <c:v>1,7%</c:v>
                  </c:pt>
                  <c:pt idx="6">
                    <c:v>3,4%</c:v>
                  </c:pt>
                  <c:pt idx="7">
                    <c:v>1,1%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375C-4512-822C-BFF51E9F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1981208"/>
        <c:axId val="581978584"/>
      </c:barChart>
      <c:valAx>
        <c:axId val="5819785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81981208"/>
        <c:crosses val="autoZero"/>
        <c:crossBetween val="between"/>
      </c:valAx>
      <c:catAx>
        <c:axId val="58198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581978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6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AA898A8B-4000-41E6-A19A-E868603AE2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8121" y="6567442"/>
            <a:ext cx="1244279" cy="160579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DC9828D-DC3F-4179-934D-D86656DBD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47AB984-5151-4720-9BF8-DC54D3B13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2729E69-7716-47BB-9782-2B51384AED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F7164B3-C6A5-4757-971A-82CA78C812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6700AF5-04FD-43B8-A75C-2DBC66C81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088264" y="-6896078"/>
            <a:ext cx="12131878" cy="13767141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4391890" y="4872475"/>
            <a:ext cx="457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ΠΑΝΕΛΛΗΝΙΟΣ ΙΑΤΡΙΚΟΣ ΣΥΛΛΟΓΟΣ</a:t>
            </a:r>
            <a:endParaRPr lang="el-GR" sz="2000" b="1" u="sng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ΓΙΑΤΡΟΙ</a:t>
            </a:r>
          </a:p>
          <a:p>
            <a:pPr algn="r"/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ΑΠΡΙΛΙΟΣ 2023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C4F7-4194-C549-AF40-353575BF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1" y="2181329"/>
            <a:ext cx="2813050" cy="2495341"/>
          </a:xfrm>
          <a:prstGeom prst="rect">
            <a:avLst/>
          </a:prstGeom>
        </p:spPr>
      </p:pic>
      <p:grpSp>
        <p:nvGrpSpPr>
          <p:cNvPr id="10" name="Group 89">
            <a:extLst>
              <a:ext uri="{FF2B5EF4-FFF2-40B4-BE49-F238E27FC236}">
                <a16:creationId xmlns:a16="http://schemas.microsoft.com/office/drawing/2014/main" id="{6C319CED-89BD-4F0B-95DC-3E4A211CBCFD}"/>
              </a:ext>
            </a:extLst>
          </p:cNvPr>
          <p:cNvGrpSpPr>
            <a:grpSpLocks/>
          </p:cNvGrpSpPr>
          <p:nvPr/>
        </p:nvGrpSpPr>
        <p:grpSpPr bwMode="auto">
          <a:xfrm>
            <a:off x="6896421" y="384372"/>
            <a:ext cx="1918970" cy="24765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C2CBF77-E759-466B-9DF2-22E33D2373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7DD5D90-2EFE-4CB4-A04B-DAD0ABA39F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D4CB937-F342-4B52-97E1-62B1C16C055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A65034E-1F35-4C68-9441-0C327063F7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4A300D6-938C-4E05-988C-F70D26608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872209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7B884A3-592D-E141-B9F1-A6F0F7DCF75B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CC5C9642-3558-4F49-8B4F-3AE1DB55ECE6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BE63D30-4FE7-5045-8311-E72FCA59FE74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2E0C674-4E39-BC41-B0BC-9EB6E381EE7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2570255-556D-C046-B0E9-5E92E211D298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CA3E443-33CA-3447-9517-23A91DC5710E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9FC13A76-B7E2-41EA-80BC-327F0186C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71983"/>
              </p:ext>
            </p:extLst>
          </p:nvPr>
        </p:nvGraphicFramePr>
        <p:xfrm>
          <a:off x="857956" y="2144889"/>
          <a:ext cx="7574844" cy="336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306123" imgH="4320753" progId="Excel.Sheet.12">
                  <p:embed/>
                </p:oleObj>
              </mc:Choice>
              <mc:Fallback>
                <p:oleObj name="Worksheet" r:id="rId2" imgW="12306123" imgH="43207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956" y="2144889"/>
                        <a:ext cx="7574844" cy="336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09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D828ADB-F176-A747-BC3F-24332D7A1531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D5DE93-846D-CF45-A659-DDED4ED98EE1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br>
              <a:rPr lang="el-GR" i="0" u="none" strike="noStrike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l-GR" i="0" u="none" strike="noStrike" dirty="0">
                <a:solidFill>
                  <a:schemeClr val="bg1"/>
                </a:solidFill>
                <a:effectLst/>
                <a:latin typeface="+mj-lt"/>
              </a:rPr>
              <a:t>Ποια θα λέγατε ότι είναι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το </a:t>
            </a:r>
            <a:r>
              <a:rPr lang="el-GR" i="0" u="none" strike="noStrike" dirty="0">
                <a:solidFill>
                  <a:schemeClr val="bg1"/>
                </a:solidFill>
                <a:effectLst/>
                <a:latin typeface="+mj-lt"/>
              </a:rPr>
              <a:t>σημαντικότερο πρόβλημα που αντιμετωπίζετε  ; 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48A1BFE-2ABB-074B-9370-CEA18C377870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2B9B81F0-3E18-45CF-903C-3B770552C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942956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8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39276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9DCD828-DB0B-1447-8E75-B3495FBF6495}"/>
              </a:ext>
            </a:extLst>
          </p:cNvPr>
          <p:cNvSpPr/>
          <p:nvPr/>
        </p:nvSpPr>
        <p:spPr>
          <a:xfrm>
            <a:off x="1446379" y="0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7481987-25CE-1A4E-91E3-8CDDA8443ECC}"/>
              </a:ext>
            </a:extLst>
          </p:cNvPr>
          <p:cNvSpPr/>
          <p:nvPr/>
        </p:nvSpPr>
        <p:spPr>
          <a:xfrm>
            <a:off x="1933571" y="578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el-G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ποιους κυρίως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ση: Όσοι δήλωσαν τις καθυστερήσεις πληρωμών ως ένα από τα </a:t>
            </a:r>
          </a:p>
          <a:p>
            <a:pPr algn="r"/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σημαντικότερα προβλήματα που αντιμετωπίζουν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9EC92C3-C8FD-6842-9EFB-7297692ED7E9}"/>
              </a:ext>
            </a:extLst>
          </p:cNvPr>
          <p:cNvSpPr/>
          <p:nvPr/>
        </p:nvSpPr>
        <p:spPr>
          <a:xfrm rot="16200000">
            <a:off x="1088509" y="456621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399021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7B884A3-592D-E141-B9F1-A6F0F7DCF75B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CC5C9642-3558-4F49-8B4F-3AE1DB55ECE6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BE63D30-4FE7-5045-8311-E72FCA59FE74}"/>
              </a:ext>
            </a:extLst>
          </p:cNvPr>
          <p:cNvSpPr/>
          <p:nvPr/>
        </p:nvSpPr>
        <p:spPr>
          <a:xfrm rot="16200000">
            <a:off x="1088510" y="442546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2E0C674-4E39-BC41-B0BC-9EB6E381EE7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2570255-556D-C046-B0E9-5E92E211D298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7A7EABD-8ECB-7346-8C3F-C3957230403E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A97118-E073-4058-981A-6B299C6C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" y="2257778"/>
            <a:ext cx="8895644" cy="3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D828ADB-F176-A747-BC3F-24332D7A1531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D5DE93-846D-CF45-A659-DDED4ED98EE1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el-GR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πού ενημερώνεστε κυρίως για θέματα που αφορούν το επάγγελμα σας;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48A1BFE-2ABB-074B-9370-CEA18C377870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B830FA1E-4C7F-43B6-855C-47FCC763F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20606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0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9DCD828-DB0B-1447-8E75-B3495FBF6495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7481987-25CE-1A4E-91E3-8CDDA8443EC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9EC92C3-C8FD-6842-9EFB-7297692ED7E9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1FCEDE-A954-425A-8534-A247FA0C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2" y="1534309"/>
            <a:ext cx="8511823" cy="49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1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210030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9DCD828-DB0B-1447-8E75-B3495FBF6495}"/>
              </a:ext>
            </a:extLst>
          </p:cNvPr>
          <p:cNvSpPr/>
          <p:nvPr/>
        </p:nvSpPr>
        <p:spPr>
          <a:xfrm>
            <a:off x="1446379" y="0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7481987-25CE-1A4E-91E3-8CDDA8443ECC}"/>
              </a:ext>
            </a:extLst>
          </p:cNvPr>
          <p:cNvSpPr/>
          <p:nvPr/>
        </p:nvSpPr>
        <p:spPr>
          <a:xfrm>
            <a:off x="1933571" y="578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  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9EC92C3-C8FD-6842-9EFB-7297692ED7E9}"/>
              </a:ext>
            </a:extLst>
          </p:cNvPr>
          <p:cNvSpPr/>
          <p:nvPr/>
        </p:nvSpPr>
        <p:spPr>
          <a:xfrm rot="16200000">
            <a:off x="1088509" y="456621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2E0C674-4E39-BC41-B0BC-9EB6E381EE7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2570255-556D-C046-B0E9-5E92E211D298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88FA435-71D6-8C48-B64C-86F8F7A35BB5}"/>
              </a:ext>
            </a:extLst>
          </p:cNvPr>
          <p:cNvSpPr/>
          <p:nvPr/>
        </p:nvSpPr>
        <p:spPr>
          <a:xfrm>
            <a:off x="1933571" y="578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6FA509FB-AD20-44B1-8813-098E4001A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540907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259DC7C-0D2B-7E4E-BB05-FA401A5744B0}"/>
              </a:ext>
            </a:extLst>
          </p:cNvPr>
          <p:cNvSpPr/>
          <p:nvPr/>
        </p:nvSpPr>
        <p:spPr>
          <a:xfrm>
            <a:off x="1446380" y="-7"/>
            <a:ext cx="7714872" cy="12960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7D91F76-934E-FB41-A4FB-E98BF3CB769E}"/>
              </a:ext>
            </a:extLst>
          </p:cNvPr>
          <p:cNvSpPr/>
          <p:nvPr/>
        </p:nvSpPr>
        <p:spPr>
          <a:xfrm>
            <a:off x="1933572" y="571"/>
            <a:ext cx="7210428" cy="12960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Ταυτότητα της έρευνας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DBBAE11-9EDC-554D-BB21-78A2905D673B}"/>
              </a:ext>
            </a:extLst>
          </p:cNvPr>
          <p:cNvSpPr/>
          <p:nvPr/>
        </p:nvSpPr>
        <p:spPr>
          <a:xfrm rot="16200000">
            <a:off x="1090310" y="458414"/>
            <a:ext cx="12960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id="{34D80601-9C78-C446-A1E1-86C6024E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6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1B422A-C790-6C4C-89A2-75DAADD3D81E}"/>
              </a:ext>
            </a:extLst>
          </p:cNvPr>
          <p:cNvGrpSpPr/>
          <p:nvPr/>
        </p:nvGrpSpPr>
        <p:grpSpPr>
          <a:xfrm>
            <a:off x="630707" y="1510143"/>
            <a:ext cx="7882586" cy="4870457"/>
            <a:chOff x="524435" y="1706670"/>
            <a:chExt cx="8095130" cy="42409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E89971-C103-CB43-8447-4D31683E523E}"/>
                </a:ext>
              </a:extLst>
            </p:cNvPr>
            <p:cNvGrpSpPr/>
            <p:nvPr/>
          </p:nvGrpSpPr>
          <p:grpSpPr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BA3ECAF-7627-BA45-88A6-852724155357}"/>
                  </a:ext>
                </a:extLst>
              </p:cNvPr>
              <p:cNvGrpSpPr/>
              <p:nvPr/>
            </p:nvGrpSpPr>
            <p:grpSpPr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2E204431-EF79-FB4B-BB2A-8F72E06A55D0}"/>
                    </a:ext>
                  </a:extLst>
                </p:cNvPr>
                <p:cNvSpPr/>
                <p:nvPr/>
              </p:nvSpPr>
              <p:spPr>
                <a:xfrm>
                  <a:off x="535749" y="170789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4C0037F7-5A29-644A-92A9-33919C4B5D98}"/>
                    </a:ext>
                  </a:extLst>
                </p:cNvPr>
                <p:cNvSpPr/>
                <p:nvPr/>
              </p:nvSpPr>
              <p:spPr>
                <a:xfrm>
                  <a:off x="3296566" y="170789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1CCBE-E168-CD49-96CA-BC8812887979}"/>
                  </a:ext>
                </a:extLst>
              </p:cNvPr>
              <p:cNvSpPr/>
              <p:nvPr/>
            </p:nvSpPr>
            <p:spPr>
              <a:xfrm>
                <a:off x="524436" y="1706670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Τύπος έρευνας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7E80E7-6002-2A4D-8AA2-80441B348DA7}"/>
                  </a:ext>
                </a:extLst>
              </p:cNvPr>
              <p:cNvSpPr/>
              <p:nvPr/>
            </p:nvSpPr>
            <p:spPr>
              <a:xfrm>
                <a:off x="3645218" y="170789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Ποσοτική τηλεφωνική έρευνα με τη χρήση δομημένου ερωτηματολογίου και την υποστήριξη Η/Υ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479A983-F25F-034C-9579-F9CB80C6F303}"/>
                </a:ext>
              </a:extLst>
            </p:cNvPr>
            <p:cNvGrpSpPr/>
            <p:nvPr/>
          </p:nvGrpSpPr>
          <p:grpSpPr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1730D04-644D-3B41-9FD2-7EA256EDFCE1}"/>
                  </a:ext>
                </a:extLst>
              </p:cNvPr>
              <p:cNvGrpSpPr/>
              <p:nvPr/>
            </p:nvGrpSpPr>
            <p:grpSpPr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E56D0424-400D-E544-98B3-C1E964DFF775}"/>
                    </a:ext>
                  </a:extLst>
                </p:cNvPr>
                <p:cNvSpPr/>
                <p:nvPr/>
              </p:nvSpPr>
              <p:spPr>
                <a:xfrm>
                  <a:off x="534800" y="168985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EF715024-5630-C54A-B6E5-23E4F81DE36C}"/>
                    </a:ext>
                  </a:extLst>
                </p:cNvPr>
                <p:cNvSpPr/>
                <p:nvPr/>
              </p:nvSpPr>
              <p:spPr>
                <a:xfrm>
                  <a:off x="3296566" y="168985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CFDF7C-842B-974D-B43A-E623AD69F34A}"/>
                  </a:ext>
                </a:extLst>
              </p:cNvPr>
              <p:cNvSpPr/>
              <p:nvPr/>
            </p:nvSpPr>
            <p:spPr>
              <a:xfrm>
                <a:off x="524436" y="168985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Περιοχή έρευνας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14EFD2-B323-7142-B2E5-6D304BC4C219}"/>
                  </a:ext>
                </a:extLst>
              </p:cNvPr>
              <p:cNvSpPr/>
              <p:nvPr/>
            </p:nvSpPr>
            <p:spPr>
              <a:xfrm>
                <a:off x="3645218" y="1689856"/>
                <a:ext cx="4974347" cy="63201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Οι 13 Περιφέρειες της Ελλάδας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69DE8-C776-AD44-9CBD-4C0FCD54D85C}"/>
                </a:ext>
              </a:extLst>
            </p:cNvPr>
            <p:cNvGrpSpPr/>
            <p:nvPr/>
          </p:nvGrpSpPr>
          <p:grpSpPr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20B929B-A7E0-564D-834C-C6637FF569DB}"/>
                  </a:ext>
                </a:extLst>
              </p:cNvPr>
              <p:cNvGrpSpPr/>
              <p:nvPr/>
            </p:nvGrpSpPr>
            <p:grpSpPr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C8956EA-640F-B144-86CE-679251EF6DD1}"/>
                    </a:ext>
                  </a:extLst>
                </p:cNvPr>
                <p:cNvSpPr/>
                <p:nvPr/>
              </p:nvSpPr>
              <p:spPr>
                <a:xfrm>
                  <a:off x="534800" y="1671152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5F22AB88-ED24-5F40-844A-CB6C068D3EAA}"/>
                    </a:ext>
                  </a:extLst>
                </p:cNvPr>
                <p:cNvSpPr/>
                <p:nvPr/>
              </p:nvSpPr>
              <p:spPr>
                <a:xfrm>
                  <a:off x="3296566" y="1671152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FAD286-469B-F24C-96E1-E42945191D32}"/>
                  </a:ext>
                </a:extLst>
              </p:cNvPr>
              <p:cNvSpPr/>
              <p:nvPr/>
            </p:nvSpPr>
            <p:spPr>
              <a:xfrm>
                <a:off x="524435" y="1671152"/>
                <a:ext cx="2539385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Μέθοδος δειγματοληψίας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F6C308-C158-AA41-B07B-C77D2D551538}"/>
                  </a:ext>
                </a:extLst>
              </p:cNvPr>
              <p:cNvSpPr/>
              <p:nvPr/>
            </p:nvSpPr>
            <p:spPr>
              <a:xfrm>
                <a:off x="3645218" y="1671152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Τυχαία δειγματοληψία στο σύνολο της Ελληνικής επικράτειας.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C192AC9-9526-C548-9A82-3C99B1F9DA4B}"/>
                </a:ext>
              </a:extLst>
            </p:cNvPr>
            <p:cNvGrpSpPr/>
            <p:nvPr/>
          </p:nvGrpSpPr>
          <p:grpSpPr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A93954-D07A-6142-9213-E7C382226B46}"/>
                  </a:ext>
                </a:extLst>
              </p:cNvPr>
              <p:cNvGrpSpPr/>
              <p:nvPr/>
            </p:nvGrpSpPr>
            <p:grpSpPr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F555C177-F890-E647-9CF9-3E0511265CE8}"/>
                    </a:ext>
                  </a:extLst>
                </p:cNvPr>
                <p:cNvSpPr/>
                <p:nvPr/>
              </p:nvSpPr>
              <p:spPr>
                <a:xfrm>
                  <a:off x="534800" y="165045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6338394A-0639-BA44-B5BE-38028BE737DA}"/>
                    </a:ext>
                  </a:extLst>
                </p:cNvPr>
                <p:cNvSpPr/>
                <p:nvPr/>
              </p:nvSpPr>
              <p:spPr>
                <a:xfrm>
                  <a:off x="3296566" y="165045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829259-DEC7-5343-BFC8-9F108C26BF2B}"/>
                  </a:ext>
                </a:extLst>
              </p:cNvPr>
              <p:cNvSpPr/>
              <p:nvPr/>
            </p:nvSpPr>
            <p:spPr>
              <a:xfrm>
                <a:off x="524436" y="1650454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Μέγεθος δείγματος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C5408-AD10-D648-8544-1BD28AA04485}"/>
                  </a:ext>
                </a:extLst>
              </p:cNvPr>
              <p:cNvSpPr/>
              <p:nvPr/>
            </p:nvSpPr>
            <p:spPr>
              <a:xfrm>
                <a:off x="3645218" y="1650454"/>
                <a:ext cx="4974347" cy="6320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700 Ιατροί διαφόρων ειδικοτήτων</a:t>
                </a:r>
                <a:endPara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6BF9EA-5F97-844A-9954-D47ABF194ABA}"/>
                </a:ext>
              </a:extLst>
            </p:cNvPr>
            <p:cNvGrpSpPr/>
            <p:nvPr/>
          </p:nvGrpSpPr>
          <p:grpSpPr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B97088-6FF9-A64B-9FA8-616FDBC216BF}"/>
                  </a:ext>
                </a:extLst>
              </p:cNvPr>
              <p:cNvGrpSpPr/>
              <p:nvPr/>
            </p:nvGrpSpPr>
            <p:grpSpPr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AD64F29D-CA8E-844A-A5AC-389D99A7FC1C}"/>
                    </a:ext>
                  </a:extLst>
                </p:cNvPr>
                <p:cNvSpPr/>
                <p:nvPr/>
              </p:nvSpPr>
              <p:spPr>
                <a:xfrm>
                  <a:off x="534800" y="164217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12ACDEE1-0AFC-FA44-A8B2-5687F8BC47D6}"/>
                    </a:ext>
                  </a:extLst>
                </p:cNvPr>
                <p:cNvSpPr/>
                <p:nvPr/>
              </p:nvSpPr>
              <p:spPr>
                <a:xfrm>
                  <a:off x="3296566" y="164217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A9DFEDB-5365-0A42-B606-A6F8AFFEB471}"/>
                  </a:ext>
                </a:extLst>
              </p:cNvPr>
              <p:cNvSpPr/>
              <p:nvPr/>
            </p:nvSpPr>
            <p:spPr>
              <a:xfrm>
                <a:off x="524436" y="1642174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Μέγιστο σφάλμα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6989E6-E629-3D4D-87AA-631CDBC44339}"/>
                  </a:ext>
                </a:extLst>
              </p:cNvPr>
              <p:cNvSpPr/>
              <p:nvPr/>
            </p:nvSpPr>
            <p:spPr>
              <a:xfrm>
                <a:off x="3645218" y="164217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4,6%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3AD85F-E64F-2943-821A-0C33B5E6A99D}"/>
                </a:ext>
              </a:extLst>
            </p:cNvPr>
            <p:cNvGrpSpPr/>
            <p:nvPr/>
          </p:nvGrpSpPr>
          <p:grpSpPr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3B4D58-CCFF-6242-B5AC-F18510F513A3}"/>
                  </a:ext>
                </a:extLst>
              </p:cNvPr>
              <p:cNvGrpSpPr/>
              <p:nvPr/>
            </p:nvGrpSpPr>
            <p:grpSpPr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1933B46E-F6BE-6E49-95DE-7175E6024248}"/>
                    </a:ext>
                  </a:extLst>
                </p:cNvPr>
                <p:cNvSpPr/>
                <p:nvPr/>
              </p:nvSpPr>
              <p:spPr>
                <a:xfrm>
                  <a:off x="534800" y="162913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96C6ACCC-5381-AE4C-B5B0-530C434980F0}"/>
                    </a:ext>
                  </a:extLst>
                </p:cNvPr>
                <p:cNvSpPr/>
                <p:nvPr/>
              </p:nvSpPr>
              <p:spPr>
                <a:xfrm>
                  <a:off x="3296566" y="162913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738CA1-731B-314A-AD2C-2DA324136B8D}"/>
                  </a:ext>
                </a:extLst>
              </p:cNvPr>
              <p:cNvSpPr/>
              <p:nvPr/>
            </p:nvSpPr>
            <p:spPr>
              <a:xfrm>
                <a:off x="524436" y="162913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Χρόνος διεξαγωγής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16E55A7-BEAF-C848-9E06-47B3CFFF7B0E}"/>
                  </a:ext>
                </a:extLst>
              </p:cNvPr>
              <p:cNvSpPr/>
              <p:nvPr/>
            </p:nvSpPr>
            <p:spPr>
              <a:xfrm>
                <a:off x="3645218" y="1629136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21 – 27 Απριλίου 2023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334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2E0C674-4E39-BC41-B0BC-9EB6E381EE7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2570255-556D-C046-B0E9-5E92E211D298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88FA435-71D6-8C48-B64C-86F8F7A35BB5}"/>
              </a:ext>
            </a:extLst>
          </p:cNvPr>
          <p:cNvSpPr/>
          <p:nvPr/>
        </p:nvSpPr>
        <p:spPr>
          <a:xfrm>
            <a:off x="1933571" y="578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8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EF10DF-3E3C-4529-A682-D9A71941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1930401"/>
            <a:ext cx="8836393" cy="3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9DCD828-DB0B-1447-8E75-B3495FBF6495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7481987-25CE-1A4E-91E3-8CDDA8443EC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9EC92C3-C8FD-6842-9EFB-7297692ED7E9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5DA492C1-A260-4FAD-992F-068BC2D28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368371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4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9DCD828-DB0B-1447-8E75-B3495FBF6495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7481987-25CE-1A4E-91E3-8CDDA8443ECC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9EC92C3-C8FD-6842-9EFB-7297692ED7E9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057217-F2D7-47F8-8286-AA390D4F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933"/>
            <a:ext cx="9041894" cy="32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2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9C6BDF82-794A-7E43-BA36-861FA60533A1}"/>
              </a:ext>
            </a:extLst>
          </p:cNvPr>
          <p:cNvSpPr/>
          <p:nvPr/>
        </p:nvSpPr>
        <p:spPr>
          <a:xfrm rot="16200000" flipH="1">
            <a:off x="3247697" y="961696"/>
            <a:ext cx="6858000" cy="4934607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635DCE2-2240-F44F-88AF-2306AE3295EB}"/>
              </a:ext>
            </a:extLst>
          </p:cNvPr>
          <p:cNvSpPr/>
          <p:nvPr/>
        </p:nvSpPr>
        <p:spPr>
          <a:xfrm>
            <a:off x="869319" y="2721288"/>
            <a:ext cx="7474580" cy="1426168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1F76E6C-7A45-2F49-AC2E-CCC4407C6250}"/>
              </a:ext>
            </a:extLst>
          </p:cNvPr>
          <p:cNvSpPr/>
          <p:nvPr/>
        </p:nvSpPr>
        <p:spPr>
          <a:xfrm rot="10800000">
            <a:off x="4627738" y="2826327"/>
            <a:ext cx="3589162" cy="1199434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2970453-ECD0-5C45-9F40-60413AC7F884}"/>
              </a:ext>
            </a:extLst>
          </p:cNvPr>
          <p:cNvSpPr/>
          <p:nvPr/>
        </p:nvSpPr>
        <p:spPr>
          <a:xfrm>
            <a:off x="995627" y="2826327"/>
            <a:ext cx="3796145" cy="1199434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A7FDC0D7-9CA2-2F4D-AAF2-A623F121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solidFill>
                  <a:schemeClr val="bg1"/>
                </a:solidFill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DC817-7ED3-074B-9A24-4AC63D83BA2A}"/>
              </a:ext>
            </a:extLst>
          </p:cNvPr>
          <p:cNvSpPr txBox="1"/>
          <p:nvPr/>
        </p:nvSpPr>
        <p:spPr>
          <a:xfrm>
            <a:off x="4824463" y="3111361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CCC48-FBA3-714F-A458-A5DDD56FFADA}"/>
              </a:ext>
            </a:extLst>
          </p:cNvPr>
          <p:cNvSpPr txBox="1"/>
          <p:nvPr/>
        </p:nvSpPr>
        <p:spPr>
          <a:xfrm>
            <a:off x="1343231" y="3111361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45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355272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69BFA9A-128E-6B4A-8B1E-05BFAB944628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658281A-F9E6-A24C-9D89-AD43B3975F7F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Πόσα χρόνια εργάζεστε;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4D48CD7-B914-C146-9B05-937E3F90E126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68E1C56-E29F-5540-B38B-AB489897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5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040490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D828ADB-F176-A747-BC3F-24332D7A1531}"/>
              </a:ext>
            </a:extLst>
          </p:cNvPr>
          <p:cNvSpPr/>
          <p:nvPr/>
        </p:nvSpPr>
        <p:spPr>
          <a:xfrm>
            <a:off x="1446379" y="2078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D5DE93-846D-CF45-A659-DDED4ED98EE1}"/>
              </a:ext>
            </a:extLst>
          </p:cNvPr>
          <p:cNvSpPr/>
          <p:nvPr/>
        </p:nvSpPr>
        <p:spPr>
          <a:xfrm>
            <a:off x="1933571" y="2656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Εργάζεστε στο Δημόσιο ή Ιδιωτικό τομέα;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48A1BFE-2ABB-074B-9370-CEA18C377870}"/>
              </a:ext>
            </a:extLst>
          </p:cNvPr>
          <p:cNvSpPr/>
          <p:nvPr/>
        </p:nvSpPr>
        <p:spPr>
          <a:xfrm rot="16200000">
            <a:off x="1088509" y="458699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241393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D828ADB-F176-A747-BC3F-24332D7A1531}"/>
              </a:ext>
            </a:extLst>
          </p:cNvPr>
          <p:cNvSpPr/>
          <p:nvPr/>
        </p:nvSpPr>
        <p:spPr>
          <a:xfrm>
            <a:off x="1446379" y="0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D5DE93-846D-CF45-A659-DDED4ED98EE1}"/>
              </a:ext>
            </a:extLst>
          </p:cNvPr>
          <p:cNvSpPr/>
          <p:nvPr/>
        </p:nvSpPr>
        <p:spPr>
          <a:xfrm>
            <a:off x="1933571" y="578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ειδίκευση σας είναι;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48A1BFE-2ABB-074B-9370-CEA18C377870}"/>
              </a:ext>
            </a:extLst>
          </p:cNvPr>
          <p:cNvSpPr/>
          <p:nvPr/>
        </p:nvSpPr>
        <p:spPr>
          <a:xfrm rot="16200000">
            <a:off x="1088509" y="456621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966158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7B884A3-592D-E141-B9F1-A6F0F7DCF75B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CC5C9642-3558-4F49-8B4F-3AE1DB55ECE6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κάτοχος κάποιου ακαδημαϊκού τίτλου από το εξωτερικό;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BE63D30-4FE7-5045-8311-E72FCA59FE74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9C6BDF82-794A-7E43-BA36-861FA60533A1}"/>
              </a:ext>
            </a:extLst>
          </p:cNvPr>
          <p:cNvSpPr/>
          <p:nvPr/>
        </p:nvSpPr>
        <p:spPr>
          <a:xfrm rot="16200000" flipH="1">
            <a:off x="3247697" y="961696"/>
            <a:ext cx="6858000" cy="4934607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635DCE2-2240-F44F-88AF-2306AE3295EB}"/>
              </a:ext>
            </a:extLst>
          </p:cNvPr>
          <p:cNvSpPr/>
          <p:nvPr/>
        </p:nvSpPr>
        <p:spPr>
          <a:xfrm>
            <a:off x="869319" y="2721288"/>
            <a:ext cx="7474580" cy="1426168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1F76E6C-7A45-2F49-AC2E-CCC4407C6250}"/>
              </a:ext>
            </a:extLst>
          </p:cNvPr>
          <p:cNvSpPr/>
          <p:nvPr/>
        </p:nvSpPr>
        <p:spPr>
          <a:xfrm rot="10800000">
            <a:off x="4627738" y="2826327"/>
            <a:ext cx="3589162" cy="1199434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2970453-ECD0-5C45-9F40-60413AC7F884}"/>
              </a:ext>
            </a:extLst>
          </p:cNvPr>
          <p:cNvSpPr/>
          <p:nvPr/>
        </p:nvSpPr>
        <p:spPr>
          <a:xfrm>
            <a:off x="995627" y="2826327"/>
            <a:ext cx="3796145" cy="1199434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A7FDC0D7-9CA2-2F4D-AAF2-A623F121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solidFill>
                  <a:schemeClr val="bg1"/>
                </a:solidFill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CCC48-FBA3-714F-A458-A5DDD56FFADA}"/>
              </a:ext>
            </a:extLst>
          </p:cNvPr>
          <p:cNvSpPr txBox="1"/>
          <p:nvPr/>
        </p:nvSpPr>
        <p:spPr>
          <a:xfrm>
            <a:off x="2887637" y="2895763"/>
            <a:ext cx="3589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Π.Ι.Σ.</a:t>
            </a:r>
            <a:endParaRPr lang="el-GR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</a:t>
            </a:r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</a:t>
            </a:r>
            <a:r>
              <a:rPr lang="en-US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085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004591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D828ADB-F176-A747-BC3F-24332D7A1531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D5DE93-846D-CF45-A659-DDED4ED98EE1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48A1BFE-2ABB-074B-9370-CEA18C377870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2E0C674-4E39-BC41-B0BC-9EB6E381EE7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2570255-556D-C046-B0E9-5E92E211D298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7EE5E2C-593B-0C41-95B1-F8E4C93742D5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175859"/>
              </p:ext>
            </p:extLst>
          </p:nvPr>
        </p:nvGraphicFramePr>
        <p:xfrm>
          <a:off x="801511" y="2111023"/>
          <a:ext cx="7714872" cy="320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321434" imgH="4320753" progId="Excel.Sheet.12">
                  <p:embed/>
                </p:oleObj>
              </mc:Choice>
              <mc:Fallback>
                <p:oleObj name="Worksheet" r:id="rId2" imgW="12321434" imgH="43207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1511" y="2111023"/>
                        <a:ext cx="7714872" cy="3206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54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8E4C178-38F3-0841-8A9B-BD6FDA5328C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B249309-1D28-C84C-B8A7-FFCC16EDA063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endParaRPr lang="el-G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8B84D49-210D-1F4D-A500-5D1EF1B23CD1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755446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5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8E4C178-38F3-0841-8A9B-BD6FDA5328C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B249309-1D28-C84C-B8A7-FFCC16EDA063}"/>
              </a:ext>
            </a:extLst>
          </p:cNvPr>
          <p:cNvSpPr/>
          <p:nvPr/>
        </p:nvSpPr>
        <p:spPr>
          <a:xfrm>
            <a:off x="1933572" y="571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endParaRPr lang="el-G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8B84D49-210D-1F4D-A500-5D1EF1B23CD1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/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F2CCAAA-1D81-412F-8957-CA3EB101C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07886"/>
              </p:ext>
            </p:extLst>
          </p:nvPr>
        </p:nvGraphicFramePr>
        <p:xfrm>
          <a:off x="654757" y="2438400"/>
          <a:ext cx="7823200" cy="311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649163" imgH="4314713" progId="Excel.Sheet.12">
                  <p:embed/>
                </p:oleObj>
              </mc:Choice>
              <mc:Fallback>
                <p:oleObj name="Worksheet" r:id="rId3" imgW="12649163" imgH="43147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757" y="2438400"/>
                        <a:ext cx="7823200" cy="311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4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489439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D828ADB-F176-A747-BC3F-24332D7A1531}"/>
              </a:ext>
            </a:extLst>
          </p:cNvPr>
          <p:cNvSpPr/>
          <p:nvPr/>
        </p:nvSpPr>
        <p:spPr>
          <a:xfrm>
            <a:off x="1446379" y="1384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D5DE93-846D-CF45-A659-DDED4ED98EE1}"/>
              </a:ext>
            </a:extLst>
          </p:cNvPr>
          <p:cNvSpPr/>
          <p:nvPr/>
        </p:nvSpPr>
        <p:spPr>
          <a:xfrm>
            <a:off x="1933571" y="14425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el-G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Και αντιμετωπίζετε τις τελευταίες ρυθμίσεις για τον οικογενειακό γιατρό …;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48A1BFE-2ABB-074B-9370-CEA18C377870}"/>
              </a:ext>
            </a:extLst>
          </p:cNvPr>
          <p:cNvSpPr/>
          <p:nvPr/>
        </p:nvSpPr>
        <p:spPr>
          <a:xfrm rot="16200000">
            <a:off x="1088509" y="470468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2E0C674-4E39-BC41-B0BC-9EB6E381EE7D}"/>
              </a:ext>
            </a:extLst>
          </p:cNvPr>
          <p:cNvSpPr/>
          <p:nvPr/>
        </p:nvSpPr>
        <p:spPr>
          <a:xfrm>
            <a:off x="1446380" y="-7"/>
            <a:ext cx="7714872" cy="1299600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2570255-556D-C046-B0E9-5E92E211D298}"/>
              </a:ext>
            </a:extLst>
          </p:cNvPr>
          <p:cNvSpPr/>
          <p:nvPr/>
        </p:nvSpPr>
        <p:spPr>
          <a:xfrm rot="16200000">
            <a:off x="1088510" y="456614"/>
            <a:ext cx="1299600" cy="39052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73457"/>
              </p:ext>
            </p:extLst>
          </p:nvPr>
        </p:nvGraphicFramePr>
        <p:xfrm>
          <a:off x="661484" y="2077157"/>
          <a:ext cx="7714872" cy="349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306123" imgH="4320753" progId="Excel.Sheet.12">
                  <p:embed/>
                </p:oleObj>
              </mc:Choice>
              <mc:Fallback>
                <p:oleObj name="Worksheet" r:id="rId2" imgW="12306123" imgH="43207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484" y="2077157"/>
                        <a:ext cx="7714872" cy="349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7">
            <a:extLst>
              <a:ext uri="{FF2B5EF4-FFF2-40B4-BE49-F238E27FC236}">
                <a16:creationId xmlns:a16="http://schemas.microsoft.com/office/drawing/2014/main" id="{A84AB91F-1DC6-264A-8A52-F570990BB99F}"/>
              </a:ext>
            </a:extLst>
          </p:cNvPr>
          <p:cNvSpPr/>
          <p:nvPr/>
        </p:nvSpPr>
        <p:spPr>
          <a:xfrm>
            <a:off x="1933571" y="14425"/>
            <a:ext cx="7210428" cy="1299600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Και αντιμετωπίζετε τις τελευταίες ρυθμίσεις για τον οικογενειακό γιατρό …;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9381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5644</TotalTime>
  <Words>414</Words>
  <Application>Microsoft Office PowerPoint</Application>
  <PresentationFormat>Προβολή στην οθόνη (4:3)</PresentationFormat>
  <Paragraphs>80</Paragraphs>
  <Slides>27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ΠΙΣ ΓΡΑΜΜΑΤΕΙΑ Δ.Σ.</cp:lastModifiedBy>
  <cp:revision>280</cp:revision>
  <dcterms:created xsi:type="dcterms:W3CDTF">2019-10-01T11:04:34Z</dcterms:created>
  <dcterms:modified xsi:type="dcterms:W3CDTF">2023-05-24T10:57:51Z</dcterms:modified>
</cp:coreProperties>
</file>