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</p:sldMasterIdLst>
  <p:notesMasterIdLst>
    <p:notesMasterId r:id="rId35"/>
  </p:notesMasterIdLst>
  <p:sldIdLst>
    <p:sldId id="256" r:id="rId2"/>
    <p:sldId id="305" r:id="rId3"/>
    <p:sldId id="312" r:id="rId4"/>
    <p:sldId id="367" r:id="rId5"/>
    <p:sldId id="340" r:id="rId6"/>
    <p:sldId id="390" r:id="rId7"/>
    <p:sldId id="372" r:id="rId8"/>
    <p:sldId id="385" r:id="rId9"/>
    <p:sldId id="391" r:id="rId10"/>
    <p:sldId id="366" r:id="rId11"/>
    <p:sldId id="374" r:id="rId12"/>
    <p:sldId id="404" r:id="rId13"/>
    <p:sldId id="375" r:id="rId14"/>
    <p:sldId id="389" r:id="rId15"/>
    <p:sldId id="393" r:id="rId16"/>
    <p:sldId id="402" r:id="rId17"/>
    <p:sldId id="403" r:id="rId18"/>
    <p:sldId id="288" r:id="rId19"/>
    <p:sldId id="377" r:id="rId20"/>
    <p:sldId id="386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308" r:id="rId30"/>
    <p:sldId id="279" r:id="rId31"/>
    <p:sldId id="334" r:id="rId32"/>
    <p:sldId id="360" r:id="rId33"/>
    <p:sldId id="37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E39"/>
    <a:srgbClr val="FF9B39"/>
    <a:srgbClr val="262626"/>
    <a:srgbClr val="252125"/>
    <a:srgbClr val="292834"/>
    <a:srgbClr val="242B34"/>
    <a:srgbClr val="26406C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3" autoAdjust="0"/>
    <p:restoredTop sz="94790" autoAdjust="0"/>
  </p:normalViewPr>
  <p:slideViewPr>
    <p:cSldViewPr snapToGrid="0">
      <p:cViewPr varScale="1">
        <p:scale>
          <a:sx n="94" d="100"/>
          <a:sy n="94" d="100"/>
        </p:scale>
        <p:origin x="19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4.xlsx"/><Relationship Id="rId3" Type="http://schemas.openxmlformats.org/officeDocument/2006/relationships/image" Target="../media/image8.emf"/><Relationship Id="rId7" Type="http://schemas.openxmlformats.org/officeDocument/2006/relationships/image" Target="../media/image31.emf"/><Relationship Id="rId2" Type="http://schemas.openxmlformats.org/officeDocument/2006/relationships/image" Target="../media/image14.emf"/><Relationship Id="rId1" Type="http://schemas.openxmlformats.org/officeDocument/2006/relationships/image" Target="../media/image7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8.emf"/><Relationship Id="rId7" Type="http://schemas.openxmlformats.org/officeDocument/2006/relationships/image" Target="../media/image37.emf"/><Relationship Id="rId2" Type="http://schemas.openxmlformats.org/officeDocument/2006/relationships/image" Target="../media/image14.emf"/><Relationship Id="rId1" Type="http://schemas.openxmlformats.org/officeDocument/2006/relationships/image" Target="../media/image7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28.emf"/><Relationship Id="rId9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8.emf"/><Relationship Id="rId7" Type="http://schemas.openxmlformats.org/officeDocument/2006/relationships/image" Target="../media/image14.emf"/><Relationship Id="rId2" Type="http://schemas.openxmlformats.org/officeDocument/2006/relationships/image" Target="../media/image28.emf"/><Relationship Id="rId1" Type="http://schemas.openxmlformats.org/officeDocument/2006/relationships/image" Target="../media/image7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charts/_rels/char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emf"/><Relationship Id="rId7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16.emf"/><Relationship Id="rId7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charts/_rels/chart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image" Target="../media/image14.emf"/><Relationship Id="rId7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7.emf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26"/>
          <c:y val="0.12015869582144041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explosion val="4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1A88-49F9-8BC0-0AAF126ADC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1A88-49F9-8BC0-0AAF126ADCE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1A88-49F9-8BC0-0AAF126ADCE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1A88-49F9-8BC0-0AAF126ADCE1}"/>
              </c:ext>
            </c:extLst>
          </c:dPt>
          <c:dLbls>
            <c:dLbl>
              <c:idx val="0"/>
              <c:layout>
                <c:manualLayout>
                  <c:x val="5.3023472269770625E-2"/>
                  <c:y val="-0.20573549342043651"/>
                </c:manualLayout>
              </c:layout>
              <c:tx>
                <c:rich>
                  <a:bodyPr/>
                  <a:lstStyle/>
                  <a:p>
                    <a:pPr>
                      <a:defRPr sz="1584" b="1" i="0" u="none" strike="noStrike" baseline="0">
                        <a:solidFill>
                          <a:srgbClr val="666699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l-GR"/>
                      <a:t>ΔΓ/ΔΑ
1,0%</a:t>
                    </a:r>
                  </a:p>
                </c:rich>
              </c:tx>
              <c:numFmt formatCode="#.#00%" sourceLinked="0"/>
              <c:spPr>
                <a:noFill/>
                <a:ln w="2529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88-49F9-8BC0-0AAF126ADCE1}"/>
                </c:ext>
              </c:extLst>
            </c:dLbl>
            <c:dLbl>
              <c:idx val="1"/>
              <c:layout>
                <c:manualLayout>
                  <c:x val="-1.7591792194453958E-2"/>
                  <c:y val="-3.13180708828891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88-49F9-8BC0-0AAF126ADCE1}"/>
                </c:ext>
              </c:extLst>
            </c:dLbl>
            <c:dLbl>
              <c:idx val="2"/>
              <c:layout>
                <c:manualLayout>
                  <c:x val="-5.8727034120734968E-4"/>
                  <c:y val="1.9989645894259021E-2"/>
                </c:manualLayout>
              </c:layout>
              <c:numFmt formatCode="#.#0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1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88-49F9-8BC0-0AAF126ADCE1}"/>
                </c:ext>
              </c:extLst>
            </c:dLbl>
            <c:dLbl>
              <c:idx val="3"/>
              <c:layout>
                <c:manualLayout>
                  <c:x val="4.1700188291680903E-3"/>
                  <c:y val="1.10431399816661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88-49F9-8BC0-0AAF126ADCE1}"/>
                </c:ext>
              </c:extLst>
            </c:dLbl>
            <c:numFmt formatCode="#.#00%" sourceLinked="0"/>
            <c:spPr>
              <a:noFill/>
              <a:ln w="2529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Δυσαρεστημένος/η</c:v>
                </c:pt>
                <c:pt idx="2">
                  <c:v>Ικανοποιημένος/η</c:v>
                </c:pt>
                <c:pt idx="3">
                  <c:v>Ούτε ικανοποιημένος, ούτε δυσαρεστημένος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0.01</c:v>
                </c:pt>
                <c:pt idx="1">
                  <c:v>0.31192660550458717</c:v>
                </c:pt>
                <c:pt idx="2">
                  <c:v>0.41534612176814012</c:v>
                </c:pt>
                <c:pt idx="3">
                  <c:v>0.26271893244370309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8-49F9-8BC0-0AAF126AD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5"/>
      </c:doughnutChart>
      <c:spPr>
        <a:noFill/>
        <a:ln w="253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2225-4C9F-A647-620426BA043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2225-4C9F-A647-620426BA043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2225-4C9F-A647-620426BA043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2225-4C9F-A647-620426BA043C}"/>
              </c:ext>
            </c:extLst>
          </c:dPt>
          <c:dLbls>
            <c:dLbl>
              <c:idx val="0"/>
              <c:layout>
                <c:manualLayout>
                  <c:x val="0.10833333333333336"/>
                  <c:y val="-0.15110376961017816"/>
                </c:manualLayout>
              </c:layout>
              <c:numFmt formatCode="#.#00%" sourceLinked="0"/>
              <c:spPr>
                <a:noFill/>
                <a:ln w="2526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25-4C9F-A647-620426BA043C}"/>
                </c:ext>
              </c:extLst>
            </c:dLbl>
            <c:dLbl>
              <c:idx val="1"/>
              <c:layout>
                <c:manualLayout>
                  <c:x val="-0.10277777777777787"/>
                  <c:y val="4.1107130468745361E-2"/>
                </c:manualLayout>
              </c:layout>
              <c:numFmt formatCode="#.#0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25-4C9F-A647-620426BA043C}"/>
                </c:ext>
              </c:extLst>
            </c:dLbl>
            <c:dLbl>
              <c:idx val="2"/>
              <c:layout>
                <c:manualLayout>
                  <c:x val="-0.20972222222222231"/>
                  <c:y val="-2.283729470485941E-3"/>
                </c:manualLayout>
              </c:layout>
              <c:numFmt formatCode="#.#00%" sourceLinked="0"/>
              <c:spPr>
                <a:noFill/>
                <a:ln w="2526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accent5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25-4C9F-A647-620426BA043C}"/>
                </c:ext>
              </c:extLst>
            </c:dLbl>
            <c:dLbl>
              <c:idx val="3"/>
              <c:layout>
                <c:manualLayout>
                  <c:x val="-0.17083333333333345"/>
                  <c:y val="-8.6781719878462435E-2"/>
                </c:manualLayout>
              </c:layout>
              <c:numFmt formatCode="#.#00%" sourceLinked="0"/>
              <c:spPr>
                <a:noFill/>
                <a:ln w="2526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25-4C9F-A647-620426BA043C}"/>
                </c:ext>
              </c:extLst>
            </c:dLbl>
            <c:numFmt formatCode="#.#00%" sourceLinked="0"/>
            <c:spPr>
              <a:noFill/>
              <a:ln w="2526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ΝΑΙ</c:v>
                </c:pt>
                <c:pt idx="2">
                  <c:v>ΟΧΙ – αλλά προτίθεμαι να το κάνω</c:v>
                </c:pt>
                <c:pt idx="3">
                  <c:v>ΟΧΙ – και δεν θα το κάνω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4.2999999999999997E-2</c:v>
                </c:pt>
                <c:pt idx="1">
                  <c:v>0.66166666666666663</c:v>
                </c:pt>
                <c:pt idx="2">
                  <c:v>0.17833333333333329</c:v>
                </c:pt>
                <c:pt idx="3">
                  <c:v>0.1166666666666667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25-4C9F-A647-620426BA0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5009-491E-960A-4963AC694BD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5009-491E-960A-4963AC694BD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5009-491E-960A-4963AC694BD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5009-491E-960A-4963AC694BDA}"/>
              </c:ext>
            </c:extLst>
          </c:dPt>
          <c:dLbls>
            <c:dLbl>
              <c:idx val="0"/>
              <c:layout>
                <c:manualLayout>
                  <c:x val="-9.7222222222222224E-3"/>
                  <c:y val="-4.14847550268572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9-491E-960A-4963AC694BDA}"/>
                </c:ext>
              </c:extLst>
            </c:dLbl>
            <c:dLbl>
              <c:idx val="1"/>
              <c:layout>
                <c:manualLayout>
                  <c:x val="1.1111111111111124E-2"/>
                  <c:y val="1.027678261718626E-2"/>
                </c:manualLayout>
              </c:layout>
              <c:numFmt formatCode="#.#0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9-491E-960A-4963AC694BDA}"/>
                </c:ext>
              </c:extLst>
            </c:dLbl>
            <c:dLbl>
              <c:idx val="2"/>
              <c:layout>
                <c:manualLayout>
                  <c:x val="-4.1666666666666664E-2"/>
                  <c:y val="-6.8511884114577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9-491E-960A-4963AC694BDA}"/>
                </c:ext>
              </c:extLst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9-491E-960A-4963AC694BDA}"/>
                </c:ext>
              </c:extLst>
            </c:dLbl>
            <c:numFmt formatCode="#.#00%" sourceLinked="0"/>
            <c:spPr>
              <a:noFill/>
              <a:ln w="2526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Αρνητική</c:v>
                </c:pt>
                <c:pt idx="1">
                  <c:v>ΔΓ/ΔΑ</c:v>
                </c:pt>
                <c:pt idx="2">
                  <c:v>Θετική</c:v>
                </c:pt>
                <c:pt idx="3">
                  <c:v>Ούτε θετική ούτε αρνητική (αυθ.)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0.17612687813021699</c:v>
                </c:pt>
                <c:pt idx="1">
                  <c:v>0.1018363939899833</c:v>
                </c:pt>
                <c:pt idx="2">
                  <c:v>0.46828046744574292</c:v>
                </c:pt>
                <c:pt idx="3">
                  <c:v>0.25375626043405669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09-491E-960A-4963AC694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9AC5-494C-B012-700A3DCE294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9AC5-494C-B012-700A3DCE294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9AC5-494C-B012-700A3DCE2942}"/>
              </c:ext>
            </c:extLst>
          </c:dPt>
          <c:dLbls>
            <c:dLbl>
              <c:idx val="0"/>
              <c:layout>
                <c:manualLayout>
                  <c:x val="-9.7222222222222224E-3"/>
                  <c:y val="-4.14847550268572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5-494C-B012-700A3DCE2942}"/>
                </c:ext>
              </c:extLst>
            </c:dLbl>
            <c:dLbl>
              <c:idx val="1"/>
              <c:layout>
                <c:manualLayout>
                  <c:x val="-1.1111111111111221E-2"/>
                  <c:y val="1.4844241558158049E-2"/>
                </c:manualLayout>
              </c:layout>
              <c:numFmt formatCode="#.#00%" sourceLinked="0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5-494C-B012-700A3DCE2942}"/>
                </c:ext>
              </c:extLst>
            </c:dLbl>
            <c:dLbl>
              <c:idx val="2"/>
              <c:layout>
                <c:manualLayout>
                  <c:x val="-4.1666666666666664E-2"/>
                  <c:y val="-6.8511884114577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5-494C-B012-700A3DCE2942}"/>
                </c:ext>
              </c:extLst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5-494C-B012-700A3DCE2942}"/>
                </c:ext>
              </c:extLst>
            </c:dLbl>
            <c:numFmt formatCode="#.#00%" sourceLinked="0"/>
            <c:spPr>
              <a:noFill/>
              <a:ln w="2526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ΔΓ/ΔΑ</c:v>
                </c:pt>
                <c:pt idx="1">
                  <c:v>ΝΑΙ</c:v>
                </c:pt>
                <c:pt idx="2">
                  <c:v>ΟΧΙ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0.1018363939899833</c:v>
                </c:pt>
                <c:pt idx="1">
                  <c:v>0.55843071786310516</c:v>
                </c:pt>
                <c:pt idx="2">
                  <c:v>0.33973288814691149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5-494C-B012-700A3DCE2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06211723534555"/>
          <c:y val="6.7327801951748978E-2"/>
          <c:w val="0.70487095363079677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754-4B36-95C3-064BD15BE2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54-4B36-95C3-064BD15BE2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754-4B36-95C3-064BD15BE2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54-4B36-95C3-064BD15BE2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754-4B36-95C3-064BD15BE261}"/>
              </c:ext>
            </c:extLst>
          </c:dPt>
          <c:cat>
            <c:strRef>
              <c:f>Φύλλο1!$A$2:$A$7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0.10510425354462</c:v>
                </c:pt>
                <c:pt idx="1">
                  <c:v>0.17849040867389501</c:v>
                </c:pt>
                <c:pt idx="2">
                  <c:v>0.22270225187656401</c:v>
                </c:pt>
                <c:pt idx="3">
                  <c:v>0.16348623853211</c:v>
                </c:pt>
                <c:pt idx="4">
                  <c:v>0.13841534612176801</c:v>
                </c:pt>
                <c:pt idx="5">
                  <c:v>0.19180150125104301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54-4B36-95C3-064BD15BE26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6-C754-4B36-95C3-064BD15BE26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C754-4B36-95C3-064BD15BE26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C754-4B36-95C3-064BD15BE26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C754-4B36-95C3-064BD15BE26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C754-4B36-95C3-064BD15BE26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C754-4B36-95C3-064BD15BE261}"/>
              </c:ext>
            </c:extLst>
          </c:dPt>
          <c:dLbls>
            <c:dLbl>
              <c:idx val="0"/>
              <c:layout>
                <c:manualLayout>
                  <c:x val="5.1347675059111884E-2"/>
                  <c:y val="3.4696850150549661E-7"/>
                </c:manualLayout>
              </c:layout>
              <c:tx>
                <c:rich>
                  <a:bodyPr rot="0" spcFirstLastPara="1" vertOverflow="ellipsis" vert="horz" wrap="square" lIns="612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10,5%</a:t>
                    </a:r>
                  </a:p>
                </c:rich>
              </c:tx>
              <c:spPr>
                <a:noFill/>
                <a:ln w="252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754-4B36-95C3-064BD15BE261}"/>
                </c:ext>
              </c:extLst>
            </c:dLbl>
            <c:dLbl>
              <c:idx val="1"/>
              <c:layout>
                <c:manualLayout>
                  <c:x val="8.6485571515098975E-2"/>
                  <c:y val="2.242781246534287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1"/>
                        </a:solidFill>
                      </a:rPr>
                      <a:t>17,8</a:t>
                    </a:r>
                    <a:r>
                      <a:rPr lang="en-US" b="1" dirty="0">
                        <a:solidFill>
                          <a:schemeClr val="accent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 w="252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754-4B36-95C3-064BD15BE261}"/>
                </c:ext>
              </c:extLst>
            </c:dLbl>
            <c:dLbl>
              <c:idx val="2"/>
              <c:layout>
                <c:manualLayout>
                  <c:x val="8.0991066020593527E-2"/>
                  <c:y val="-6.7283437396028611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2"/>
                        </a:solidFill>
                      </a:rPr>
                      <a:t>22,3%</a:t>
                    </a:r>
                  </a:p>
                </c:rich>
              </c:tx>
              <c:spPr>
                <a:noFill/>
                <a:ln w="252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754-4B36-95C3-064BD15BE261}"/>
                </c:ext>
              </c:extLst>
            </c:dLbl>
            <c:dLbl>
              <c:idx val="3"/>
              <c:layout>
                <c:manualLayout>
                  <c:x val="7.0001946872025614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16,3%</a:t>
                    </a:r>
                  </a:p>
                </c:rich>
              </c:tx>
              <c:spPr>
                <a:noFill/>
                <a:ln w="252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754-4B36-95C3-064BD15BE261}"/>
                </c:ext>
              </c:extLst>
            </c:dLbl>
            <c:dLbl>
              <c:idx val="4"/>
              <c:layout>
                <c:manualLayout>
                  <c:x val="7.4730682703123733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4"/>
                        </a:solidFill>
                      </a:rPr>
                      <a:t>13,8%</a:t>
                    </a:r>
                  </a:p>
                </c:rich>
              </c:tx>
              <c:spPr>
                <a:noFill/>
                <a:ln w="252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754-4B36-95C3-064BD15BE261}"/>
                </c:ext>
              </c:extLst>
            </c:dLbl>
            <c:dLbl>
              <c:idx val="5"/>
              <c:layout>
                <c:manualLayout>
                  <c:x val="7.2749307778835343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rgbClr val="C00000"/>
                        </a:solidFill>
                      </a:rPr>
                      <a:t>19,2%</a:t>
                    </a:r>
                  </a:p>
                </c:rich>
              </c:tx>
              <c:spPr>
                <a:noFill/>
                <a:ln w="252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754-4B36-95C3-064BD15BE2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2.4999999999999998E-2</c:v>
                </c:pt>
                <c:pt idx="1">
                  <c:v>2.4999999999999998E-2</c:v>
                </c:pt>
                <c:pt idx="2">
                  <c:v>2.4999999999999998E-2</c:v>
                </c:pt>
                <c:pt idx="3">
                  <c:v>2.4999999999999998E-2</c:v>
                </c:pt>
                <c:pt idx="4">
                  <c:v>2.4999999999999998E-2</c:v>
                </c:pt>
                <c:pt idx="5">
                  <c:v>2.4999999999999998E-2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54-4B36-95C3-064BD15BE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7616"/>
        <c:axId val="1"/>
      </c:barChart>
      <c:catAx>
        <c:axId val="430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7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761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33989501312355"/>
          <c:y val="6.7327801951748978E-2"/>
          <c:w val="0.59931539807524026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Count of ID2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C3-4F53-99C4-4D832622DF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C3-4F53-99C4-4D832622DF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4C3-4F53-99C4-4D832622DF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C3-4F53-99C4-4D832622DF6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4C3-4F53-99C4-4D832622DF6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C3-4F53-99C4-4D832622DF64}"/>
              </c:ext>
            </c:extLst>
          </c:dPt>
          <c:cat>
            <c:strRef>
              <c:f>Φύλλο1!$A$2:$A$8</c:f>
              <c:strCache>
                <c:ptCount val="7"/>
                <c:pt idx="0">
                  <c:v>Καθόλου εισοδήματα</c:v>
                </c:pt>
                <c:pt idx="1">
                  <c:v>Λιγότερο από 450 ευρώ</c:v>
                </c:pt>
                <c:pt idx="2">
                  <c:v>451-1.000 ευρώ</c:v>
                </c:pt>
                <c:pt idx="3">
                  <c:v>1.001-1.500 ευρώ</c:v>
                </c:pt>
                <c:pt idx="4">
                  <c:v>1.501-2.000 ευρώ</c:v>
                </c:pt>
                <c:pt idx="5">
                  <c:v>Πάνω από 2.000 ευρώ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3.1446540880503151E-3</c:v>
                </c:pt>
                <c:pt idx="1">
                  <c:v>3.1446540880503138E-2</c:v>
                </c:pt>
                <c:pt idx="2">
                  <c:v>0.20440251572327051</c:v>
                </c:pt>
                <c:pt idx="3">
                  <c:v>0.21855345911949689</c:v>
                </c:pt>
                <c:pt idx="4">
                  <c:v>0.13364779874213839</c:v>
                </c:pt>
                <c:pt idx="5">
                  <c:v>0.21383647798742139</c:v>
                </c:pt>
                <c:pt idx="6">
                  <c:v>0.19496855345911951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C3-4F53-99C4-4D832622DF6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B4C3-4F53-99C4-4D832622DF64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B4C3-4F53-99C4-4D832622DF64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B4C3-4F53-99C4-4D832622DF64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B4C3-4F53-99C4-4D832622DF64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B4C3-4F53-99C4-4D832622DF64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B4C3-4F53-99C4-4D832622DF64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B4C3-4F53-99C4-4D832622DF64}"/>
              </c:ext>
            </c:extLst>
          </c:dPt>
          <c:dLbls>
            <c:dLbl>
              <c:idx val="0"/>
              <c:layout>
                <c:manualLayout>
                  <c:x val="6.2794085835424437E-2"/>
                  <c:y val="-8.1764387176801211E-5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0,3%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C3-4F53-99C4-4D832622DF64}"/>
                </c:ext>
              </c:extLst>
            </c:dLbl>
            <c:dLbl>
              <c:idx val="1"/>
              <c:layout>
                <c:manualLayout>
                  <c:x val="5.8673206714545303E-2"/>
                  <c:y val="1.7659694854600678E-7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3,1%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4C3-4F53-99C4-4D832622DF64}"/>
                </c:ext>
              </c:extLst>
            </c:dLbl>
            <c:dLbl>
              <c:idx val="2"/>
              <c:layout>
                <c:manualLayout>
                  <c:x val="6.3733884226010132E-2"/>
                  <c:y val="2.3658693196708502E-3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C3-4F53-99C4-4D832622DF64}"/>
                </c:ext>
              </c:extLst>
            </c:dLbl>
            <c:dLbl>
              <c:idx val="3"/>
              <c:layout>
                <c:manualLayout>
                  <c:x val="6.9381002855412238E-2"/>
                  <c:y val="4.1147089011219562E-5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21,9%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4C3-4F53-99C4-4D832622DF64}"/>
                </c:ext>
              </c:extLst>
            </c:dLbl>
            <c:dLbl>
              <c:idx val="4"/>
              <c:layout>
                <c:manualLayout>
                  <c:x val="6.2512870987280478E-2"/>
                  <c:y val="-2.283398544699786E-3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4C3-4F53-99C4-4D832622DF64}"/>
                </c:ext>
              </c:extLst>
            </c:dLbl>
            <c:dLbl>
              <c:idx val="5"/>
              <c:layout>
                <c:manualLayout>
                  <c:x val="7.8874275330968274E-2"/>
                  <c:y val="-2.1196931733977998E-3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21,4%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4C3-4F53-99C4-4D832622DF64}"/>
                </c:ext>
              </c:extLst>
            </c:dLbl>
            <c:dLbl>
              <c:idx val="6"/>
              <c:layout>
                <c:manualLayout>
                  <c:x val="6.5153370251795489E-2"/>
                  <c:y val="2.3658693196708502E-3"/>
                </c:manualLayout>
              </c:layout>
              <c:tx>
                <c:rich>
                  <a:bodyPr rot="0" spcFirstLastPara="1" vertOverflow="ellipsis" vert="horz" wrap="square" lIns="540000" tIns="19050" rIns="38100" bIns="19050" anchor="ctr" anchorCtr="1">
                    <a:spAutoFit/>
                  </a:bodyPr>
                  <a:lstStyle/>
                  <a:p>
                    <a:pPr>
                      <a:defRPr sz="1991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19,5%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4C3-4F53-99C4-4D832622DF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Καθόλου εισοδήματα</c:v>
                </c:pt>
                <c:pt idx="1">
                  <c:v>Λιγότερο από 450 ευρώ</c:v>
                </c:pt>
                <c:pt idx="2">
                  <c:v>451-1.000 ευρώ</c:v>
                </c:pt>
                <c:pt idx="3">
                  <c:v>1.001-1.500 ευρώ</c:v>
                </c:pt>
                <c:pt idx="4">
                  <c:v>1.501-2.000 ευρώ</c:v>
                </c:pt>
                <c:pt idx="5">
                  <c:v>Πάνω από 2.000 ευρώ</c:v>
                </c:pt>
                <c:pt idx="6">
                  <c:v>ΔΓ/ΔΑ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3.5714285714285712E-2</c:v>
                </c:pt>
                <c:pt idx="1">
                  <c:v>3.5714285714285712E-2</c:v>
                </c:pt>
                <c:pt idx="2">
                  <c:v>3.5714285714285712E-2</c:v>
                </c:pt>
                <c:pt idx="3">
                  <c:v>3.5714285714285712E-2</c:v>
                </c:pt>
                <c:pt idx="4">
                  <c:v>3.5714285714285712E-2</c:v>
                </c:pt>
                <c:pt idx="5">
                  <c:v>3.5714285714285712E-2</c:v>
                </c:pt>
                <c:pt idx="6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4C3-4F53-99C4-4D832622D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7616"/>
        <c:axId val="1"/>
      </c:barChart>
      <c:catAx>
        <c:axId val="430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4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761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22878390201233"/>
          <c:y val="6.7327801951748978E-2"/>
          <c:w val="0.65070428696412985"/>
          <c:h val="0.853321574319404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Count of ID2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279-40BF-9F64-9460FC8F73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79-40BF-9F64-9460FC8F73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279-40BF-9F64-9460FC8F73C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79-40BF-9F64-9460FC8F73CE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279-40BF-9F64-9460FC8F73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79-40BF-9F64-9460FC8F73CE}"/>
              </c:ext>
            </c:extLst>
          </c:dPt>
          <c:cat>
            <c:strRef>
              <c:f>Φύλλο1!$A$2:$A$8</c:f>
              <c:strCache>
                <c:ptCount val="7"/>
                <c:pt idx="0">
                  <c:v>Έγγαμος/η</c:v>
                </c:pt>
                <c:pt idx="1">
                  <c:v>Άγαμος/η</c:v>
                </c:pt>
                <c:pt idx="2">
                  <c:v>Διαζευγμένος/η</c:v>
                </c:pt>
                <c:pt idx="3">
                  <c:v>Χήρος/α</c:v>
                </c:pt>
                <c:pt idx="4">
                  <c:v>Σε διάσταση</c:v>
                </c:pt>
                <c:pt idx="5">
                  <c:v>Άλλο</c:v>
                </c:pt>
                <c:pt idx="6">
                  <c:v>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0.60366361365528731</c:v>
                </c:pt>
                <c:pt idx="1">
                  <c:v>0.17069109075770189</c:v>
                </c:pt>
                <c:pt idx="2">
                  <c:v>7.993338884263114E-2</c:v>
                </c:pt>
                <c:pt idx="3">
                  <c:v>4.995836802664446E-2</c:v>
                </c:pt>
                <c:pt idx="4">
                  <c:v>4.163197335553705E-3</c:v>
                </c:pt>
                <c:pt idx="5">
                  <c:v>7.1606994171523733E-2</c:v>
                </c:pt>
                <c:pt idx="6">
                  <c:v>1.9983347210657799E-2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79-40BF-9F64-9460FC8F73C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4279-40BF-9F64-9460FC8F73C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4279-40BF-9F64-9460FC8F73C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4279-40BF-9F64-9460FC8F73C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4279-40BF-9F64-9460FC8F73C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4279-40BF-9F64-9460FC8F73C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4279-40BF-9F64-9460FC8F73C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4279-40BF-9F64-9460FC8F73CE}"/>
              </c:ext>
            </c:extLst>
          </c:dPt>
          <c:dLbls>
            <c:dLbl>
              <c:idx val="0"/>
              <c:layout>
                <c:manualLayout>
                  <c:x val="7.5974517608375883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2"/>
                        </a:solidFill>
                      </a:rPr>
                      <a:t>60,4%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279-40BF-9F64-9460FC8F73CE}"/>
                </c:ext>
              </c:extLst>
            </c:dLbl>
            <c:dLbl>
              <c:idx val="1"/>
              <c:layout>
                <c:manualLayout>
                  <c:x val="7.0480012113870324E-2"/>
                  <c:y val="2.242781246534287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1"/>
                        </a:solidFill>
                      </a:rPr>
                      <a:t>17,1%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279-40BF-9F64-9460FC8F73CE}"/>
                </c:ext>
              </c:extLst>
            </c:dLbl>
            <c:dLbl>
              <c:idx val="2"/>
              <c:layout>
                <c:manualLayout>
                  <c:x val="6.8340507917279525E-2"/>
                  <c:y val="-1.121390623267138E-2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8,0%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279-40BF-9F64-9460FC8F73CE}"/>
                </c:ext>
              </c:extLst>
            </c:dLbl>
            <c:dLbl>
              <c:idx val="3"/>
              <c:layout>
                <c:manualLayout>
                  <c:x val="7.2090507917279584E-2"/>
                  <c:y val="2.242781246534287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4"/>
                        </a:solidFill>
                      </a:rPr>
                      <a:t>5,0%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279-40BF-9F64-9460FC8F73CE}"/>
                </c:ext>
              </c:extLst>
            </c:dLbl>
            <c:dLbl>
              <c:idx val="4"/>
              <c:layout>
                <c:manualLayout>
                  <c:x val="6.1101496928268592E-2"/>
                  <c:y val="2.2427812465343712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0,4%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279-40BF-9F64-9460FC8F73CE}"/>
                </c:ext>
              </c:extLst>
            </c:dLbl>
            <c:dLbl>
              <c:idx val="5"/>
              <c:layout>
                <c:manualLayout>
                  <c:x val="6.8340507917279567E-2"/>
                  <c:y val="-4.4855624930685766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tx2"/>
                        </a:solidFill>
                      </a:rPr>
                      <a:t>7,2%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279-40BF-9F64-9460FC8F73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Έγγαμος/η</c:v>
                </c:pt>
                <c:pt idx="1">
                  <c:v>Άγαμος/η</c:v>
                </c:pt>
                <c:pt idx="2">
                  <c:v>Διαζευγμένος/η</c:v>
                </c:pt>
                <c:pt idx="3">
                  <c:v>Χήρος/α</c:v>
                </c:pt>
                <c:pt idx="4">
                  <c:v>Σε διάσταση</c:v>
                </c:pt>
                <c:pt idx="5">
                  <c:v>Άλλο</c:v>
                </c:pt>
                <c:pt idx="6">
                  <c:v>ΔΑ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6.4285714285714293E-2</c:v>
                </c:pt>
                <c:pt idx="1">
                  <c:v>6.4285714285714293E-2</c:v>
                </c:pt>
                <c:pt idx="2">
                  <c:v>6.4285714285714293E-2</c:v>
                </c:pt>
                <c:pt idx="3">
                  <c:v>6.4285714285714293E-2</c:v>
                </c:pt>
                <c:pt idx="4">
                  <c:v>6.4285714285714293E-2</c:v>
                </c:pt>
                <c:pt idx="5">
                  <c:v>6.4285714285714293E-2</c:v>
                </c:pt>
                <c:pt idx="6">
                  <c:v>6.4285714285714293E-2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279-40BF-9F64-9460FC8F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9056"/>
        <c:axId val="1"/>
      </c:barChart>
      <c:catAx>
        <c:axId val="4309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4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90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24"/>
          <c:y val="0.12015869582144041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21B9-4CE2-971D-34274D8D228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21B9-4CE2-971D-34274D8D228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21B9-4CE2-971D-34274D8D22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21B9-4CE2-971D-34274D8D228F}"/>
              </c:ext>
            </c:extLst>
          </c:dPt>
          <c:dLbls>
            <c:dLbl>
              <c:idx val="0"/>
              <c:layout>
                <c:manualLayout>
                  <c:x val="5.7710330366312936E-3"/>
                  <c:y val="2.8094039566900052E-3"/>
                </c:manualLayout>
              </c:layout>
              <c:numFmt formatCode="#.#00%" sourceLinked="0"/>
              <c:spPr>
                <a:noFill/>
                <a:ln w="25292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1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9-4CE2-971D-34274D8D228F}"/>
                </c:ext>
              </c:extLst>
            </c:dLbl>
            <c:dLbl>
              <c:idx val="1"/>
              <c:layout>
                <c:manualLayout>
                  <c:x val="-3.0090294419719402E-2"/>
                  <c:y val="2.08802174520992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B9-4CE2-971D-34274D8D228F}"/>
                </c:ext>
              </c:extLst>
            </c:dLbl>
            <c:dLbl>
              <c:idx val="2"/>
              <c:layout>
                <c:manualLayout>
                  <c:x val="2.4135249058541596E-2"/>
                  <c:y val="-7.69926574525711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B9-4CE2-971D-34274D8D228F}"/>
                </c:ext>
              </c:extLst>
            </c:dLbl>
            <c:dLbl>
              <c:idx val="3"/>
              <c:layout>
                <c:manualLayout>
                  <c:x val="-1.5170494313210901E-2"/>
                  <c:y val="-0.23807169436003342"/>
                </c:manualLayout>
              </c:layout>
              <c:numFmt formatCode="#.#0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1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9-4CE2-971D-34274D8D228F}"/>
                </c:ext>
              </c:extLst>
            </c:dLbl>
            <c:numFmt formatCode="#.#00%" sourceLinked="0"/>
            <c:spPr>
              <a:noFill/>
              <a:ln w="2529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Ουτε-Ούτε (αυθ.)</c:v>
                </c:pt>
                <c:pt idx="1">
                  <c:v>Δυσαρεστημένος/η</c:v>
                </c:pt>
                <c:pt idx="2">
                  <c:v>Ικανοποιημένος/η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0.22639933166248949</c:v>
                </c:pt>
                <c:pt idx="1">
                  <c:v>0.34753550543024231</c:v>
                </c:pt>
                <c:pt idx="2">
                  <c:v>0.40685045948203841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9-4CE2-971D-34274D8D2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5"/>
      </c:doughnutChart>
      <c:spPr>
        <a:noFill/>
        <a:ln w="253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649948822927344"/>
          <c:y val="4.6204620462046229E-2"/>
          <c:w val="0.48618219037871052"/>
          <c:h val="0.866336633663366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C2A-4852-B4EE-E04419039B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2A-4852-B4EE-E04419039B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C2A-4852-B4EE-E04419039B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2A-4852-B4EE-E04419039B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C2A-4852-B4EE-E04419039BDD}"/>
              </c:ext>
            </c:extLst>
          </c:dPt>
          <c:cat>
            <c:strRef>
              <c:f>Φύλλο1!$A$2:$A$8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 επίπεδο/καλό νοσηλευτικού προσωπικού</c:v>
                </c:pt>
                <c:pt idx="2">
                  <c:v>Καλή/πολύ καλή οργάνωση</c:v>
                </c:pt>
                <c:pt idx="3">
                  <c:v>Καλός/πολύ καλός εξοπλισμός</c:v>
                </c:pt>
                <c:pt idx="4">
                  <c:v>Καλές/πολύ καλές κτιριακές εγκαταστάσεις</c:v>
                </c:pt>
                <c:pt idx="5">
                  <c:v>Καλή/πολύ καλή αναλογία προσωπικού/ασθενών</c:v>
                </c:pt>
                <c:pt idx="6">
                  <c:v>ΔΓ/ΔΑ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0.87555555555555553</c:v>
                </c:pt>
                <c:pt idx="1">
                  <c:v>0.69777777777777783</c:v>
                </c:pt>
                <c:pt idx="2">
                  <c:v>0.45535714285714279</c:v>
                </c:pt>
                <c:pt idx="3">
                  <c:v>0.19555555555555559</c:v>
                </c:pt>
                <c:pt idx="4">
                  <c:v>8.9285714285714288E-2</c:v>
                </c:pt>
                <c:pt idx="5">
                  <c:v>6.726457399103139E-2</c:v>
                </c:pt>
                <c:pt idx="6">
                  <c:v>1.339285714285714E-2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2A-4852-B4EE-E04419039BDD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6-FC2A-4852-B4EE-E04419039BDD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FC2A-4852-B4EE-E04419039BDD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FC2A-4852-B4EE-E04419039BD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FC2A-4852-B4EE-E04419039BDD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FC2A-4852-B4EE-E04419039BDD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FC2A-4852-B4EE-E04419039BDD}"/>
              </c:ext>
            </c:extLst>
          </c:dPt>
          <c:dLbls>
            <c:dLbl>
              <c:idx val="0"/>
              <c:layout>
                <c:manualLayout>
                  <c:x val="6.649097949294791E-2"/>
                  <c:y val="2.242781246534287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Calibri"/>
                      </a:defRPr>
                    </a:pPr>
                    <a:r>
                      <a:rPr lang="en-US" sz="1994" b="1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87,6</a:t>
                    </a:r>
                    <a:r>
                      <a:rPr lang="en-US" b="1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C2A-4852-B4EE-E04419039BDD}"/>
                </c:ext>
              </c:extLst>
            </c:dLbl>
            <c:dLbl>
              <c:idx val="1"/>
              <c:layout>
                <c:manualLayout>
                  <c:x val="6.7583066539759457E-2"/>
                  <c:y val="-8.8298474273003497E-8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2"/>
                        </a:solidFill>
                      </a:rPr>
                      <a:t>69,8%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C2A-4852-B4EE-E04419039BDD}"/>
                </c:ext>
              </c:extLst>
            </c:dLbl>
            <c:dLbl>
              <c:idx val="2"/>
              <c:layout>
                <c:manualLayout>
                  <c:x val="7.7648286752617354E-2"/>
                  <c:y val="1.7659694850488963E-7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3"/>
                        </a:solidFill>
                      </a:rPr>
                      <a:t>45,5%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C2A-4852-B4EE-E04419039BDD}"/>
                </c:ext>
              </c:extLst>
            </c:dLbl>
            <c:dLbl>
              <c:idx val="3"/>
              <c:layout>
                <c:manualLayout>
                  <c:x val="6.9406528510859239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5"/>
                        </a:solidFill>
                      </a:rPr>
                      <a:t>19,6%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C2A-4852-B4EE-E04419039BDD}"/>
                </c:ext>
              </c:extLst>
            </c:dLbl>
            <c:dLbl>
              <c:idx val="4"/>
              <c:layout>
                <c:manualLayout>
                  <c:x val="6.1772626979319921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8,9%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C2A-4852-B4EE-E04419039BDD}"/>
                </c:ext>
              </c:extLst>
            </c:dLbl>
            <c:dLbl>
              <c:idx val="5"/>
              <c:layout>
                <c:manualLayout>
                  <c:x val="6.0399000605693524E-2"/>
                  <c:y val="-4.485562493068492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4"/>
                        </a:solidFill>
                      </a:rPr>
                      <a:t>6,7%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C2A-4852-B4EE-E04419039BDD}"/>
                </c:ext>
              </c:extLst>
            </c:dLbl>
            <c:dLbl>
              <c:idx val="6"/>
              <c:layout>
                <c:manualLayout>
                  <c:x val="5.7651747858440711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rgbClr val="00B0F0"/>
                        </a:solidFill>
                      </a:rPr>
                      <a:t>1,3%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C2A-4852-B4EE-E04419039BDD}"/>
                </c:ext>
              </c:extLst>
            </c:dLbl>
            <c:spPr>
              <a:noFill/>
              <a:ln w="25318">
                <a:noFill/>
              </a:ln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 επίπεδο/καλό νοσηλευτικού προσωπικού</c:v>
                </c:pt>
                <c:pt idx="2">
                  <c:v>Καλή/πολύ καλή οργάνωση</c:v>
                </c:pt>
                <c:pt idx="3">
                  <c:v>Καλός/πολύ καλός εξοπλισμός</c:v>
                </c:pt>
                <c:pt idx="4">
                  <c:v>Καλές/πολύ καλές κτιριακές εγκαταστάσεις</c:v>
                </c:pt>
                <c:pt idx="5">
                  <c:v>Καλή/πολύ καλή αναλογία προσωπικού/ασθενών</c:v>
                </c:pt>
                <c:pt idx="6">
                  <c:v>ΔΓ/ΔΑ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0.10714285714285714</c:v>
                </c:pt>
                <c:pt idx="1">
                  <c:v>0.10714285714285714</c:v>
                </c:pt>
                <c:pt idx="2">
                  <c:v>0.10714285714285714</c:v>
                </c:pt>
                <c:pt idx="3">
                  <c:v>0.10714285714285714</c:v>
                </c:pt>
                <c:pt idx="4">
                  <c:v>0.10714285714285714</c:v>
                </c:pt>
                <c:pt idx="5">
                  <c:v>0.10714285714285714</c:v>
                </c:pt>
                <c:pt idx="6">
                  <c:v>0.10714285714285714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C2A-4852-B4EE-E04419039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9056"/>
        <c:axId val="1"/>
      </c:barChart>
      <c:catAx>
        <c:axId val="4309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4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90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88954505686789"/>
          <c:y val="1.1224981918973267E-2"/>
          <c:w val="0.47431539807524087"/>
          <c:h val="0.968221449150686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3A2-46BA-8B86-A6D2B36A9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A2-46BA-8B86-A6D2B36A9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A2-46BA-8B86-A6D2B36A97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A2-46BA-8B86-A6D2B36A976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3A2-46BA-8B86-A6D2B36A976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A2-46BA-8B86-A6D2B36A9764}"/>
              </c:ext>
            </c:extLst>
          </c:dPt>
          <c:cat>
            <c:strRef>
              <c:f>Φύλλο1!$A$2:$A$8</c:f>
              <c:strCache>
                <c:ptCount val="7"/>
                <c:pt idx="0">
                  <c:v>Όχι Καλή οργάνωση</c:v>
                </c:pt>
                <c:pt idx="1">
                  <c:v>Όχι καλή αναλογία προσωπικού/ασθενών</c:v>
                </c:pt>
                <c:pt idx="2">
                  <c:v>Όχι καλός εξοπλισμός</c:v>
                </c:pt>
                <c:pt idx="3">
                  <c:v>Όχι καλές κτιριακές εγκαταστάσεις</c:v>
                </c:pt>
                <c:pt idx="4">
                  <c:v>Όχι καλό επίπεδο ιατρικού προσωπικού</c:v>
                </c:pt>
                <c:pt idx="5">
                  <c:v>Όχι καλό επίπεδο νοσηλευτικού προσωπικού</c:v>
                </c:pt>
                <c:pt idx="6">
                  <c:v>ΔΓ/Α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0.74015748031496065</c:v>
                </c:pt>
                <c:pt idx="1">
                  <c:v>0.52362204724409445</c:v>
                </c:pt>
                <c:pt idx="2">
                  <c:v>0.37795275590551181</c:v>
                </c:pt>
                <c:pt idx="3">
                  <c:v>0.36363636363636359</c:v>
                </c:pt>
                <c:pt idx="4">
                  <c:v>0.25590551181102361</c:v>
                </c:pt>
                <c:pt idx="5">
                  <c:v>0.18503937007874019</c:v>
                </c:pt>
                <c:pt idx="6">
                  <c:v>2.7559055118110239E-2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A2-46BA-8B86-A6D2B36A976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A3A2-46BA-8B86-A6D2B36A9764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A3A2-46BA-8B86-A6D2B36A9764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A3A2-46BA-8B86-A6D2B36A9764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A3A2-46BA-8B86-A6D2B36A9764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A3A2-46BA-8B86-A6D2B36A9764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C-A3A2-46BA-8B86-A6D2B36A9764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A3A2-46BA-8B86-A6D2B36A9764}"/>
              </c:ext>
            </c:extLst>
          </c:dPt>
          <c:dLbls>
            <c:dLbl>
              <c:idx val="0"/>
              <c:layout>
                <c:manualLayout>
                  <c:x val="6.4712534234851168E-2"/>
                  <c:y val="1.009811244164294E-17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74,0%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3A2-46BA-8B86-A6D2B36A9764}"/>
                </c:ext>
              </c:extLst>
            </c:dLbl>
            <c:dLbl>
              <c:idx val="1"/>
              <c:layout>
                <c:manualLayout>
                  <c:x val="7.5582099452242424E-2"/>
                  <c:y val="2.203249984559901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52,4%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3A2-46BA-8B86-A6D2B36A9764}"/>
                </c:ext>
              </c:extLst>
            </c:dLbl>
            <c:dLbl>
              <c:idx val="2"/>
              <c:layout>
                <c:manualLayout>
                  <c:x val="6.7429925539198909E-2"/>
                  <c:y val="-2.2030765003091092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3"/>
                        </a:solidFill>
                      </a:rPr>
                      <a:t>37,8%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3A2-46BA-8B86-A6D2B36A9764}"/>
                </c:ext>
              </c:extLst>
            </c:dLbl>
            <c:dLbl>
              <c:idx val="3"/>
              <c:layout>
                <c:manualLayout>
                  <c:x val="7.8299490756590234E-2"/>
                  <c:y val="-4.406499969119806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5"/>
                        </a:solidFill>
                      </a:rPr>
                      <a:t>36,4%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3A2-46BA-8B86-A6D2B36A9764}"/>
                </c:ext>
              </c:extLst>
            </c:dLbl>
            <c:dLbl>
              <c:idx val="4"/>
              <c:layout>
                <c:manualLayout>
                  <c:x val="7.1506012495720542E-2"/>
                  <c:y val="8.078489953314362E-17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rgbClr val="002060"/>
                        </a:solidFill>
                      </a:rPr>
                      <a:t>25,6%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3A2-46BA-8B86-A6D2B36A9764}"/>
                </c:ext>
              </c:extLst>
            </c:dLbl>
            <c:dLbl>
              <c:idx val="5"/>
              <c:layout>
                <c:manualLayout>
                  <c:x val="7.4223403800068505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rgbClr val="0070C0"/>
                        </a:solidFill>
                      </a:rPr>
                      <a:t>18,5%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3A2-46BA-8B86-A6D2B36A9764}"/>
                </c:ext>
              </c:extLst>
            </c:dLbl>
            <c:dLbl>
              <c:idx val="6"/>
              <c:layout>
                <c:manualLayout>
                  <c:x val="7.4828076857240744E-2"/>
                  <c:y val="-2.203249984559901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rgbClr val="635E39"/>
                        </a:solidFill>
                      </a:rPr>
                      <a:t>2,8%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3A2-46BA-8B86-A6D2B36A97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Όχι Καλή οργάνωση</c:v>
                </c:pt>
                <c:pt idx="1">
                  <c:v>Όχι καλή αναλογία προσωπικού/ασθενών</c:v>
                </c:pt>
                <c:pt idx="2">
                  <c:v>Όχι καλός εξοπλισμός</c:v>
                </c:pt>
                <c:pt idx="3">
                  <c:v>Όχι καλές κτιριακές εγκαταστάσεις</c:v>
                </c:pt>
                <c:pt idx="4">
                  <c:v>Όχι καλό επίπεδο ιατρικού προσωπικού</c:v>
                </c:pt>
                <c:pt idx="5">
                  <c:v>Όχι καλό επίπεδο νοσηλευτικού προσωπικού</c:v>
                </c:pt>
                <c:pt idx="6">
                  <c:v>ΔΓ/Α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0.10714285714285714</c:v>
                </c:pt>
                <c:pt idx="1">
                  <c:v>0.10714285714285714</c:v>
                </c:pt>
                <c:pt idx="2">
                  <c:v>0.10714285714285714</c:v>
                </c:pt>
                <c:pt idx="3">
                  <c:v>0.10714285714285714</c:v>
                </c:pt>
                <c:pt idx="4">
                  <c:v>0.10714285714285714</c:v>
                </c:pt>
                <c:pt idx="5">
                  <c:v>0.10714285714285714</c:v>
                </c:pt>
                <c:pt idx="6">
                  <c:v>0.10714285714285714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A2-46BA-8B86-A6D2B36A9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7616"/>
        <c:axId val="1"/>
      </c:barChart>
      <c:catAx>
        <c:axId val="430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4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761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24"/>
          <c:y val="0.12015869582144041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E140-4FC6-AC3A-7126C5E006E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E140-4FC6-AC3A-7126C5E006E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E140-4FC6-AC3A-7126C5E006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E140-4FC6-AC3A-7126C5E006EF}"/>
              </c:ext>
            </c:extLst>
          </c:dPt>
          <c:dLbls>
            <c:dLbl>
              <c:idx val="0"/>
              <c:layout>
                <c:manualLayout>
                  <c:x val="-4.8871319753509071E-3"/>
                  <c:y val="5.2541440182976885E-3"/>
                </c:manualLayout>
              </c:layout>
              <c:numFmt formatCode="#.#00%" sourceLinked="0"/>
              <c:spPr>
                <a:noFill/>
                <a:ln w="25292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1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40-4FC6-AC3A-7126C5E006EF}"/>
                </c:ext>
              </c:extLst>
            </c:dLbl>
            <c:dLbl>
              <c:idx val="1"/>
              <c:layout>
                <c:manualLayout>
                  <c:x val="-8.3511592300963035E-3"/>
                  <c:y val="3.4099677418716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40-4FC6-AC3A-7126C5E006EF}"/>
                </c:ext>
              </c:extLst>
            </c:dLbl>
            <c:dLbl>
              <c:idx val="2"/>
              <c:layout>
                <c:manualLayout>
                  <c:x val="1.0548292536802459E-2"/>
                  <c:y val="-1.9708157854013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40-4FC6-AC3A-7126C5E006EF}"/>
                </c:ext>
              </c:extLst>
            </c:dLbl>
            <c:dLbl>
              <c:idx val="3"/>
              <c:layout>
                <c:manualLayout>
                  <c:x val="-1.5170494313210901E-2"/>
                  <c:y val="-0.23807169436003342"/>
                </c:manualLayout>
              </c:layout>
              <c:numFmt formatCode="#.#0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1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0-4FC6-AC3A-7126C5E006EF}"/>
                </c:ext>
              </c:extLst>
            </c:dLbl>
            <c:numFmt formatCode="#.#00%" sourceLinked="0"/>
            <c:spPr>
              <a:noFill/>
              <a:ln w="2529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Δυσαρεστημένος/η</c:v>
                </c:pt>
                <c:pt idx="1">
                  <c:v>Ικανοποιημένος/η</c:v>
                </c:pt>
                <c:pt idx="2">
                  <c:v>Ούτε ικανοποιημένος, ούτε δυσαρεστημένος 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0.2466666666666667</c:v>
                </c:pt>
                <c:pt idx="1">
                  <c:v>0.48833333333333329</c:v>
                </c:pt>
                <c:pt idx="2">
                  <c:v>0.22500000000000001</c:v>
                </c:pt>
                <c:pt idx="3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0-4FC6-AC3A-7126C5E0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5"/>
      </c:doughnutChart>
      <c:spPr>
        <a:noFill/>
        <a:ln w="253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612-4CF9-9F41-BBFDA6539A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12-4CF9-9F41-BBFDA6539A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612-4CF9-9F41-BBFDA6539A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12-4CF9-9F41-BBFDA6539AB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612-4CF9-9F41-BBFDA6539AB0}"/>
              </c:ext>
            </c:extLst>
          </c:dPt>
          <c:cat>
            <c:strRef>
              <c:f>Φύλλο1!$A$2:$A$7</c:f>
              <c:strCache>
                <c:ptCount val="6"/>
                <c:pt idx="0">
                  <c:v>Ιδιωτικά ιατρεία</c:v>
                </c:pt>
                <c:pt idx="1">
                  <c:v>Νοσοκομεία</c:v>
                </c:pt>
                <c:pt idx="2">
                  <c:v>Συμβεβλημένους Ιατρούς με ΕΟΠΥΥ</c:v>
                </c:pt>
                <c:pt idx="3">
                  <c:v>Κέντρα υγείας-Ιατρεία ΠΕΔΥ </c:v>
                </c:pt>
                <c:pt idx="4">
                  <c:v>Ιδιωτικά πολυιατρεία/κλινικές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0.40617180984153461</c:v>
                </c:pt>
                <c:pt idx="1">
                  <c:v>0.31609674728940779</c:v>
                </c:pt>
                <c:pt idx="2">
                  <c:v>0.14011676396997499</c:v>
                </c:pt>
                <c:pt idx="3">
                  <c:v>7.5062552126772306E-2</c:v>
                </c:pt>
                <c:pt idx="4">
                  <c:v>3.4195162635529609E-2</c:v>
                </c:pt>
                <c:pt idx="5">
                  <c:v>2.8356964136780651E-2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12-4CF9-9F41-BBFDA6539AB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6-8612-4CF9-9F41-BBFDA6539AB0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8612-4CF9-9F41-BBFDA6539AB0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8612-4CF9-9F41-BBFDA6539AB0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8612-4CF9-9F41-BBFDA6539AB0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8612-4CF9-9F41-BBFDA6539AB0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8612-4CF9-9F41-BBFDA6539AB0}"/>
              </c:ext>
            </c:extLst>
          </c:dPt>
          <c:dLbls>
            <c:dLbl>
              <c:idx val="0"/>
              <c:layout>
                <c:manualLayout>
                  <c:x val="8.3458468846285397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1"/>
                        </a:solidFill>
                      </a:rPr>
                      <a:t>40,6%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612-4CF9-9F41-BBFDA6539AB0}"/>
                </c:ext>
              </c:extLst>
            </c:dLbl>
            <c:dLbl>
              <c:idx val="1"/>
              <c:layout>
                <c:manualLayout>
                  <c:x val="9.296923142759321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31,6%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612-4CF9-9F41-BBFDA6539AB0}"/>
                </c:ext>
              </c:extLst>
            </c:dLbl>
            <c:dLbl>
              <c:idx val="2"/>
              <c:layout>
                <c:manualLayout>
                  <c:x val="9.296923142759321E-2"/>
                  <c:y val="-6.6097499536796334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4"/>
                        </a:solidFill>
                      </a:rPr>
                      <a:t>14,0%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612-4CF9-9F41-BBFDA6539AB0}"/>
                </c:ext>
              </c:extLst>
            </c:dLbl>
            <c:dLbl>
              <c:idx val="3"/>
              <c:layout>
                <c:manualLayout>
                  <c:x val="8.2704339267374208E-2"/>
                  <c:y val="-2.2032499845598208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5"/>
                        </a:solidFill>
                      </a:rPr>
                      <a:t>7,5%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612-4CF9-9F41-BBFDA6539AB0}"/>
                </c:ext>
              </c:extLst>
            </c:dLbl>
            <c:dLbl>
              <c:idx val="4"/>
              <c:layout>
                <c:manualLayout>
                  <c:x val="7.3193469702156802E-2"/>
                  <c:y val="-4.406499969119806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chemeClr val="accent2"/>
                        </a:solidFill>
                      </a:rPr>
                      <a:t>3,4%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612-4CF9-9F41-BBFDA6539AB0}"/>
                </c:ext>
              </c:extLst>
            </c:dLbl>
            <c:dLbl>
              <c:idx val="5"/>
              <c:layout>
                <c:manualLayout>
                  <c:x val="7.4552165354330749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5" b="1" dirty="0">
                        <a:solidFill>
                          <a:srgbClr val="002060"/>
                        </a:solidFill>
                      </a:rPr>
                      <a:t>2,8%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612-4CF9-9F41-BBFDA6539A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Ιδιωτικά ιατρεία</c:v>
                </c:pt>
                <c:pt idx="1">
                  <c:v>Νοσοκομεία</c:v>
                </c:pt>
                <c:pt idx="2">
                  <c:v>Συμβεβλημένους Ιατρούς με ΕΟΠΥΥ</c:v>
                </c:pt>
                <c:pt idx="3">
                  <c:v>Κέντρα υγείας-Ιατρεία ΠΕΔΥ </c:v>
                </c:pt>
                <c:pt idx="4">
                  <c:v>Ιδιωτικά πολυιατρεία/κλινικές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7.4999999999999997E-2</c:v>
                </c:pt>
                <c:pt idx="1">
                  <c:v>7.4999999999999997E-2</c:v>
                </c:pt>
                <c:pt idx="2">
                  <c:v>7.4999999999999997E-2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12-4CF9-9F41-BBFDA6539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8096"/>
        <c:axId val="1"/>
      </c:barChart>
      <c:catAx>
        <c:axId val="4308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4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809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A0D-4033-A554-5BA264B1A32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0D-4033-A554-5BA264B1A3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A0D-4033-A554-5BA264B1A3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0D-4033-A554-5BA264B1A3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A0D-4033-A554-5BA264B1A32C}"/>
              </c:ext>
            </c:extLst>
          </c:dPt>
          <c:cat>
            <c:strRef>
              <c:f>Φύλλο1!$A$2:$A$7</c:f>
              <c:strCache>
                <c:ptCount val="6"/>
                <c:pt idx="0">
                  <c:v>Ικανοποιημένος/η και από τα δύο</c:v>
                </c:pt>
                <c:pt idx="1">
                  <c:v>Ούτε ικανοποιημένος, ούτε δυσαρεστημένος (αυθ.)</c:v>
                </c:pt>
                <c:pt idx="2">
                  <c:v>Ικανοποιημένος από ιδιώτη, όχι από κλινική</c:v>
                </c:pt>
                <c:pt idx="3">
                  <c:v>Δυσαρεστημένος/η και από τα δύο</c:v>
                </c:pt>
                <c:pt idx="4">
                  <c:v>Ικανοποιημένος από κλινική , όχι ιδιώτη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0.84299516908212557</c:v>
                </c:pt>
                <c:pt idx="1">
                  <c:v>8.2125603864734303E-2</c:v>
                </c:pt>
                <c:pt idx="2">
                  <c:v>5.3140096618357488E-2</c:v>
                </c:pt>
                <c:pt idx="3">
                  <c:v>9.6618357487922701E-3</c:v>
                </c:pt>
                <c:pt idx="4">
                  <c:v>2.415458937198068E-3</c:v>
                </c:pt>
                <c:pt idx="5">
                  <c:v>9.6618357487922701E-3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0D-4033-A554-5BA264B1A32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6-BA0D-4033-A554-5BA264B1A32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BA0D-4033-A554-5BA264B1A32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BA0D-4033-A554-5BA264B1A32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9-BA0D-4033-A554-5BA264B1A32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A-BA0D-4033-A554-5BA264B1A32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B-BA0D-4033-A554-5BA264B1A32C}"/>
              </c:ext>
            </c:extLst>
          </c:dPt>
          <c:dLbls>
            <c:dLbl>
              <c:idx val="0"/>
              <c:layout>
                <c:manualLayout>
                  <c:x val="6.4215843211906223E-2"/>
                  <c:y val="-2.242781246534287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2"/>
                        </a:solidFill>
                      </a:rPr>
                      <a:t>84,3%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0D-4033-A554-5BA264B1A32C}"/>
                </c:ext>
              </c:extLst>
            </c:dLbl>
            <c:dLbl>
              <c:idx val="1"/>
              <c:layout>
                <c:manualLayout>
                  <c:x val="6.3450073548498784E-2"/>
                  <c:y val="0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tx2"/>
                        </a:solidFill>
                      </a:rPr>
                      <a:t>8,2%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0D-4033-A554-5BA264B1A32C}"/>
                </c:ext>
              </c:extLst>
            </c:dLbl>
            <c:dLbl>
              <c:idx val="2"/>
              <c:layout>
                <c:manualLayout>
                  <c:x val="5.6581941680366767E-2"/>
                  <c:y val="4.4855624930686582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4"/>
                        </a:solidFill>
                      </a:rPr>
                      <a:t>5,3%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A0D-4033-A554-5BA264B1A32C}"/>
                </c:ext>
              </c:extLst>
            </c:dLbl>
            <c:dLbl>
              <c:idx val="3"/>
              <c:layout>
                <c:manualLayout>
                  <c:x val="5.9329194427619532E-2"/>
                  <c:y val="-2.2427812465342875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1,0%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A0D-4033-A554-5BA264B1A32C}"/>
                </c:ext>
              </c:extLst>
            </c:dLbl>
            <c:dLbl>
              <c:idx val="4"/>
              <c:layout>
                <c:manualLayout>
                  <c:x val="5.2461062559487764E-2"/>
                  <c:y val="8.2234362394552394E-17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0,2%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A0D-4033-A554-5BA264B1A32C}"/>
                </c:ext>
              </c:extLst>
            </c:dLbl>
            <c:dLbl>
              <c:idx val="5"/>
              <c:layout>
                <c:manualLayout>
                  <c:x val="6.3614344402601844E-2"/>
                  <c:y val="-2.2030765003091509E-3"/>
                </c:manualLayout>
              </c:layout>
              <c:tx>
                <c:rich>
                  <a:bodyPr/>
                  <a:lstStyle/>
                  <a:p>
                    <a:pPr algn="l">
                      <a:defRPr sz="1792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994" b="1" dirty="0">
                        <a:solidFill>
                          <a:schemeClr val="accent1"/>
                        </a:solidFill>
                      </a:rPr>
                      <a:t>1,0%</a:t>
                    </a:r>
                  </a:p>
                </c:rich>
              </c:tx>
              <c:spPr>
                <a:noFill/>
                <a:ln w="25287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A0D-4033-A554-5BA264B1A3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Φύλλο1!$A$2:$A$7</c:f>
              <c:strCache>
                <c:ptCount val="6"/>
                <c:pt idx="0">
                  <c:v>Ικανοποιημένος/η και από τα δύο</c:v>
                </c:pt>
                <c:pt idx="1">
                  <c:v>Ούτε ικανοποιημένος, ούτε δυσαρεστημένος (αυθ.)</c:v>
                </c:pt>
                <c:pt idx="2">
                  <c:v>Ικανοποιημένος από ιδιώτη, όχι από κλινική</c:v>
                </c:pt>
                <c:pt idx="3">
                  <c:v>Δυσαρεστημένος/η και από τα δύο</c:v>
                </c:pt>
                <c:pt idx="4">
                  <c:v>Ικανοποιημένος από κλινική , όχι ιδιώτη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7.4999999999999997E-2</c:v>
                </c:pt>
                <c:pt idx="1">
                  <c:v>7.4999999999999997E-2</c:v>
                </c:pt>
                <c:pt idx="2">
                  <c:v>7.4999999999999997E-2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0D-4033-A554-5BA264B1A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9056"/>
        <c:axId val="1"/>
      </c:barChart>
      <c:catAx>
        <c:axId val="4309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64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3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90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8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39545056867889"/>
          <c:y val="4.6774204569689545E-2"/>
          <c:w val="0.49792650918635212"/>
          <c:h val="0.866444059946650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13-41A8-9DEF-48BCAFFD342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13-41A8-9DEF-48BCAFFD34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413-41A8-9DEF-48BCAFFD34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13-41A8-9DEF-48BCAFFD3428}"/>
              </c:ext>
            </c:extLst>
          </c:dPt>
          <c:cat>
            <c:strRef>
              <c:f>Φύλλο1!$A$2:$A$5</c:f>
              <c:strCache>
                <c:ptCount val="4"/>
                <c:pt idx="0">
                  <c:v>Έχει βελτιωθεί</c:v>
                </c:pt>
                <c:pt idx="1">
                  <c:v>Ούτε βελτιώθηκε, ούτε χειροτέρευσε  (αυθ.)</c:v>
                </c:pt>
                <c:pt idx="2">
                  <c:v>Έχει χειροτερεύσει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0.35119047619047622</c:v>
                </c:pt>
                <c:pt idx="1">
                  <c:v>0.34523809523809518</c:v>
                </c:pt>
                <c:pt idx="2">
                  <c:v>0.22619047619047619</c:v>
                </c:pt>
                <c:pt idx="3">
                  <c:v>7.7380952380952384E-2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13-41A8-9DEF-48BCAFFD342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5-B413-41A8-9DEF-48BCAFFD342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6-B413-41A8-9DEF-48BCAFFD342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7-B413-41A8-9DEF-48BCAFFD342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8-B413-41A8-9DEF-48BCAFFD3428}"/>
              </c:ext>
            </c:extLst>
          </c:dPt>
          <c:dLbls>
            <c:dLbl>
              <c:idx val="0"/>
              <c:layout>
                <c:manualLayout>
                  <c:x val="9.5285761154855667E-2"/>
                  <c:y val="1.3702559108144148E-2"/>
                </c:manualLayout>
              </c:layout>
              <c:tx>
                <c:rich>
                  <a:bodyPr rot="0" spcFirstLastPara="1" vertOverflow="ellipsis" vert="horz" wrap="square" lIns="540000" tIns="19050" rIns="0" bIns="19050" anchor="ctr" anchorCtr="1">
                    <a:spAutoFit/>
                  </a:bodyPr>
                  <a:lstStyle/>
                  <a:p>
                    <a:pPr>
                      <a:defRPr sz="1987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35,1%</a:t>
                    </a:r>
                  </a:p>
                </c:rich>
              </c:tx>
              <c:spPr>
                <a:noFill/>
                <a:ln w="25229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13-41A8-9DEF-48BCAFFD3428}"/>
                </c:ext>
              </c:extLst>
            </c:dLbl>
            <c:dLbl>
              <c:idx val="1"/>
              <c:layout>
                <c:manualLayout>
                  <c:x val="8.4174650043744526E-2"/>
                  <c:y val="4.5674597622978874E-3"/>
                </c:manualLayout>
              </c:layout>
              <c:tx>
                <c:rich>
                  <a:bodyPr rot="0" spcFirstLastPara="1" vertOverflow="ellipsis" vert="horz" wrap="square" lIns="540000" tIns="19050" rIns="0" bIns="19050" anchor="ctr" anchorCtr="1">
                    <a:spAutoFit/>
                  </a:bodyPr>
                  <a:lstStyle/>
                  <a:p>
                    <a:pPr>
                      <a:defRPr sz="1987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34,5%</a:t>
                    </a:r>
                  </a:p>
                </c:rich>
              </c:tx>
              <c:spPr>
                <a:noFill/>
                <a:ln w="25229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413-41A8-9DEF-48BCAFFD3428}"/>
                </c:ext>
              </c:extLst>
            </c:dLbl>
            <c:dLbl>
              <c:idx val="2"/>
              <c:layout>
                <c:manualLayout>
                  <c:x val="8.7677048990387765E-2"/>
                  <c:y val="-2.3638964007569479E-3"/>
                </c:manualLayout>
              </c:layout>
              <c:tx>
                <c:rich>
                  <a:bodyPr rot="0" spcFirstLastPara="1" vertOverflow="ellipsis" vert="horz" wrap="square" lIns="540000" tIns="19050" rIns="0" bIns="19050" anchor="ctr" anchorCtr="1">
                    <a:spAutoFit/>
                  </a:bodyPr>
                  <a:lstStyle/>
                  <a:p>
                    <a:pPr>
                      <a:defRPr sz="1987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22,6%</a:t>
                    </a:r>
                  </a:p>
                </c:rich>
              </c:tx>
              <c:spPr>
                <a:noFill/>
                <a:ln w="25229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13-41A8-9DEF-48BCAFFD3428}"/>
                </c:ext>
              </c:extLst>
            </c:dLbl>
            <c:dLbl>
              <c:idx val="3"/>
              <c:layout>
                <c:manualLayout>
                  <c:x val="0.10687653105861773"/>
                  <c:y val="4.5674597622978874E-3"/>
                </c:manualLayout>
              </c:layout>
              <c:tx>
                <c:rich>
                  <a:bodyPr rot="0" spcFirstLastPara="1" vertOverflow="ellipsis" vert="horz" wrap="square" lIns="540000" tIns="19050" rIns="0" bIns="19050" anchor="ctr" anchorCtr="1">
                    <a:spAutoFit/>
                  </a:bodyPr>
                  <a:lstStyle/>
                  <a:p>
                    <a:pPr>
                      <a:defRPr sz="1987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7,7%</a:t>
                    </a:r>
                  </a:p>
                </c:rich>
              </c:tx>
              <c:spPr>
                <a:noFill/>
                <a:ln w="25229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413-41A8-9DEF-48BCAFFD34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Φύλλο1!$A$2:$A$5</c:f>
              <c:strCache>
                <c:ptCount val="4"/>
                <c:pt idx="0">
                  <c:v>Έχει βελτιωθεί</c:v>
                </c:pt>
                <c:pt idx="1">
                  <c:v>Ούτε βελτιώθηκε, ούτε χειροτέρευσε  (αυθ.)</c:v>
                </c:pt>
                <c:pt idx="2">
                  <c:v>Έχει χειροτερεύσει</c:v>
                </c:pt>
                <c:pt idx="3">
                  <c:v>ΔΓ/ΔΑ</c:v>
                </c:pt>
              </c:strCache>
            </c:strRef>
          </c:cat>
          <c:val>
            <c:numRef>
              <c:f>Φύλλο1!$C$2:$C$5</c:f>
              <c:numCache>
                <c:formatCode>0.0%</c:formatCode>
                <c:ptCount val="4"/>
                <c:pt idx="0">
                  <c:v>0.1125</c:v>
                </c:pt>
                <c:pt idx="1">
                  <c:v>0.1125</c:v>
                </c:pt>
                <c:pt idx="2">
                  <c:v>0.1125</c:v>
                </c:pt>
                <c:pt idx="3">
                  <c:v>0.1125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13-41A8-9DEF-48BCAFFD3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8096"/>
        <c:axId val="1"/>
      </c:barChart>
      <c:catAx>
        <c:axId val="4308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21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89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308096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6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24"/>
          <c:y val="0.1020161734800028"/>
          <c:w val="0.49521292650918636"/>
          <c:h val="0.8565837113487871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0-DDAE-4C25-9959-690CD73BECE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DDAE-4C25-9959-690CD73BECE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2-DDAE-4C25-9959-690CD73BECE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DDAE-4C25-9959-690CD73BECEE}"/>
              </c:ext>
            </c:extLst>
          </c:dPt>
          <c:dLbls>
            <c:dLbl>
              <c:idx val="0"/>
              <c:layout>
                <c:manualLayout>
                  <c:x val="0.10833333333333336"/>
                  <c:y val="-0.15110376961017816"/>
                </c:manualLayout>
              </c:layout>
              <c:numFmt formatCode="#.#00%" sourceLinked="0"/>
              <c:spPr>
                <a:noFill/>
                <a:ln w="2526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E-4C25-9959-690CD73BECEE}"/>
                </c:ext>
              </c:extLst>
            </c:dLbl>
            <c:dLbl>
              <c:idx val="1"/>
              <c:layout>
                <c:manualLayout>
                  <c:x val="-0.10277777777777787"/>
                  <c:y val="4.1107130468745361E-2"/>
                </c:manualLayout>
              </c:layout>
              <c:numFmt formatCode="#.#0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AE-4C25-9959-690CD73BECEE}"/>
                </c:ext>
              </c:extLst>
            </c:dLbl>
            <c:dLbl>
              <c:idx val="2"/>
              <c:layout>
                <c:manualLayout>
                  <c:x val="-0.20972222222222231"/>
                  <c:y val="-2.283729470485941E-3"/>
                </c:manualLayout>
              </c:layout>
              <c:numFmt formatCode="#.#00%" sourceLinked="0"/>
              <c:spPr>
                <a:noFill/>
                <a:ln w="2526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accent5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AE-4C25-9959-690CD73BECEE}"/>
                </c:ext>
              </c:extLst>
            </c:dLbl>
            <c:dLbl>
              <c:idx val="3"/>
              <c:layout>
                <c:manualLayout>
                  <c:x val="-0.17083333333333345"/>
                  <c:y val="-8.6781719878462435E-2"/>
                </c:manualLayout>
              </c:layout>
              <c:numFmt formatCode="#.#00%" sourceLinked="0"/>
              <c:spPr>
                <a:noFill/>
                <a:ln w="2526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92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AE-4C25-9959-690CD73BECEE}"/>
                </c:ext>
              </c:extLst>
            </c:dLbl>
            <c:numFmt formatCode="#.#00%" sourceLinked="0"/>
            <c:spPr>
              <a:noFill/>
              <a:ln w="2526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ΔΓ/ΔΑ</c:v>
                </c:pt>
                <c:pt idx="1">
                  <c:v>… έχει αυξηθεί</c:v>
                </c:pt>
                <c:pt idx="2">
                  <c:v>… έχει ελαττωθεί</c:v>
                </c:pt>
                <c:pt idx="3">
                  <c:v>… έχει μείνει ίδιο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5.8999999999999997E-2</c:v>
                </c:pt>
                <c:pt idx="1">
                  <c:v>0.65112406328059946</c:v>
                </c:pt>
                <c:pt idx="2">
                  <c:v>5.4121565362198171E-2</c:v>
                </c:pt>
                <c:pt idx="3">
                  <c:v>0.2356369691923397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E-4C25-9959-690CD73BE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3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60099B-455B-2271-30EC-6A4151A54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F4678-448D-BFBB-C1CB-DD330234C2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943DE3-412A-4B18-AA9A-061BCC371165}" type="datetimeFigureOut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21F4E9-CCF8-A797-ED92-83503CED8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757E77-9F2F-A409-82F3-CCDB22888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7C5AE-7280-FD58-5BF6-1C7801C09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9F9B0-0347-EBD6-A409-108A5EFEE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867151-2AD1-4B00-8705-9E6F2699142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277456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930D-FBFC-9AE9-EA40-E15FF650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953531-1C7D-442B-B500-00F9FA369A7E}" type="datetimeFigureOut">
              <a:rPr lang="en-US"/>
              <a:pPr>
                <a:defRPr/>
              </a:pPr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AAFFD-2306-330F-275C-CCEBD9B7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D684-9FF9-43A4-79A3-0B38D72A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B81C9BF-A32A-452B-A316-CBB611019A5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892807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>
            <a:extLst>
              <a:ext uri="{FF2B5EF4-FFF2-40B4-BE49-F238E27FC236}">
                <a16:creationId xmlns:a16="http://schemas.microsoft.com/office/drawing/2014/main" id="{B51568D8-4EBA-C069-CED3-4D1D2A1535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388" y="239713"/>
            <a:ext cx="1423987" cy="184150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07BE5DCF-D20B-B219-5A40-CA5700DB26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3A8B5649-554F-A218-1976-A81378ECF9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8ABE9C5-431E-5494-5F7C-501173A5808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417F4A58-9509-1336-D4FE-F88C1D6ACB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38732D0-95B7-4275-03D9-3339D89A09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8530355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FBDA2F-F2C6-870C-180F-6D643AC2C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 υποδείγματος</a:t>
            </a:r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8C1517F1-B786-0FE1-032C-268F8D234D4F}"/>
              </a:ext>
            </a:extLst>
          </p:cNvPr>
          <p:cNvSpPr/>
          <p:nvPr/>
        </p:nvSpPr>
        <p:spPr>
          <a:xfrm>
            <a:off x="-6088063" y="-6896100"/>
            <a:ext cx="12131676" cy="13766800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AB2A5-1F03-7AE8-5C9E-74E2ECB497CD}"/>
              </a:ext>
            </a:extLst>
          </p:cNvPr>
          <p:cNvSpPr txBox="1"/>
          <p:nvPr/>
        </p:nvSpPr>
        <p:spPr>
          <a:xfrm>
            <a:off x="4392613" y="4872038"/>
            <a:ext cx="45704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ΠΑΝΕΛΛΗΝΙΟΣ ΙΑΤΡΙΚΟΣ ΣΥΛΛΟΓΟΣ</a:t>
            </a:r>
            <a:endParaRPr lang="el-GR" sz="2000" b="1" u="sng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ΓΕΝΙΚΟ ΚΟΙΝΟ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ΑΠΡΙΛΙΟΣ 2023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C1FF5AC2-EC9C-2384-B02B-5D033F89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181225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89">
            <a:extLst>
              <a:ext uri="{FF2B5EF4-FFF2-40B4-BE49-F238E27FC236}">
                <a16:creationId xmlns:a16="http://schemas.microsoft.com/office/drawing/2014/main" id="{F1045BBE-4CC7-ADDB-BEE1-23761339CBA6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384175"/>
            <a:ext cx="1919288" cy="247650"/>
            <a:chOff x="6932" y="10280"/>
            <a:chExt cx="3022" cy="390"/>
          </a:xfrm>
        </p:grpSpPr>
        <p:sp>
          <p:nvSpPr>
            <p:cNvPr id="5126" name="Freeform 8">
              <a:extLst>
                <a:ext uri="{FF2B5EF4-FFF2-40B4-BE49-F238E27FC236}">
                  <a16:creationId xmlns:a16="http://schemas.microsoft.com/office/drawing/2014/main" id="{D960016F-2E7B-5952-E5D9-3F4595542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7" name="Freeform 9">
              <a:extLst>
                <a:ext uri="{FF2B5EF4-FFF2-40B4-BE49-F238E27FC236}">
                  <a16:creationId xmlns:a16="http://schemas.microsoft.com/office/drawing/2014/main" id="{9B1AE4EB-8D09-8B99-4428-65E4B5B40A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8" name="Freeform 10">
              <a:extLst>
                <a:ext uri="{FF2B5EF4-FFF2-40B4-BE49-F238E27FC236}">
                  <a16:creationId xmlns:a16="http://schemas.microsoft.com/office/drawing/2014/main" id="{7522E92D-A67D-5884-4157-ED25C3D0BD7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29" name="Freeform 11">
              <a:extLst>
                <a:ext uri="{FF2B5EF4-FFF2-40B4-BE49-F238E27FC236}">
                  <a16:creationId xmlns:a16="http://schemas.microsoft.com/office/drawing/2014/main" id="{16CE68FD-CD5C-D628-0273-C9B629879F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30" name="Freeform 12">
              <a:extLst>
                <a:ext uri="{FF2B5EF4-FFF2-40B4-BE49-F238E27FC236}">
                  <a16:creationId xmlns:a16="http://schemas.microsoft.com/office/drawing/2014/main" id="{0CB7B17C-F769-8D86-0C62-0A44D395B3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0E7BBFBF-D075-C3DB-095D-CBD30A234E0F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4 - Θέση αριθμού διαφάνειας">
            <a:extLst>
              <a:ext uri="{FF2B5EF4-FFF2-40B4-BE49-F238E27FC236}">
                <a16:creationId xmlns:a16="http://schemas.microsoft.com/office/drawing/2014/main" id="{BA981AF0-405A-7D38-7C16-051A2369B4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086FCCB4-1986-4C1A-A12C-1C919195B0B5}" type="slidenum">
              <a:rPr lang="el-GR" altLang="en-US" sz="1600"/>
              <a:pPr algn="ctr"/>
              <a:t>10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AD8748D-C507-3489-9EF2-C64487B7883A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87C8E58-9A31-5907-6704-C51AE720C396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0AE61026-EDD8-E86F-9CA9-59495F68E635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Η ικανοποίηση σας οφείλεται σε τι από τα παρακάτω; </a:t>
              </a: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ΠΟΛΛΑΠΛΕΣ ΕΠΙΛΟΓΕΣ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*</a:t>
              </a:r>
              <a:r>
                <a:rPr lang="el-GR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Βάση: Όσοι δήλωσαν ότι είναι ικανοποιημένοι</a:t>
              </a:r>
              <a:endPara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B2E10E63-114C-5CDF-46EC-D24A714A8268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9D5B31E1-6271-093D-E6E7-83E1163B8266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4 - Θέση αριθμού διαφάνειας">
            <a:extLst>
              <a:ext uri="{FF2B5EF4-FFF2-40B4-BE49-F238E27FC236}">
                <a16:creationId xmlns:a16="http://schemas.microsoft.com/office/drawing/2014/main" id="{C892F848-6547-EDD0-952C-A31010DAD1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8DAA9E64-4E14-4B6D-B2B8-6E8DC794D83E}" type="slidenum">
              <a:rPr lang="el-GR" altLang="en-US" sz="1600"/>
              <a:pPr algn="ctr"/>
              <a:t>11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6218E91B-D0ED-E350-76A8-B70DE059D034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C268176D-91F2-669E-23D3-511CB58B3706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14687AE1-5447-F41A-ACBF-242D4A2F834C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Η δυσαρέσκειά σας οφείλεται σε τι από τα παρακάτω; </a:t>
              </a: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ΠΟΛΛΑΠΛΕΣ ΕΠΙΛΟΓΕΣ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*</a:t>
              </a:r>
              <a:r>
                <a:rPr lang="el-GR" sz="1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Βάση: Όσοι δήλωσαν ότι είναι δυσαρεστημένοι</a:t>
              </a:r>
              <a:endPara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D8512FC-2D57-97E3-B640-5458472100A5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- Θέση αριθμού διαφάνειας">
            <a:extLst>
              <a:ext uri="{FF2B5EF4-FFF2-40B4-BE49-F238E27FC236}">
                <a16:creationId xmlns:a16="http://schemas.microsoft.com/office/drawing/2014/main" id="{8BE59B20-98C6-D799-E289-79D20F7C33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4F000AD7-8B68-4E64-9EF5-21F0CB356BDA}" type="slidenum">
              <a:rPr lang="el-GR" altLang="en-US" sz="1600"/>
              <a:pPr algn="ctr"/>
              <a:t>12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321056A-A5CC-D9D5-3CF4-C4E44A7AAB52}"/>
              </a:ext>
            </a:extLst>
          </p:cNvPr>
          <p:cNvGrpSpPr/>
          <p:nvPr/>
        </p:nvGrpSpPr>
        <p:grpSpPr>
          <a:xfrm>
            <a:off x="1446379" y="-4765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23D27D-40AC-EF7E-340F-386DAF39066E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73FB9F4-89D2-1605-BBA8-ADBE862B6E0B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dirty="0">
                  <a:ea typeface="Times New Roman" panose="02020603050405020304" pitchFamily="18" charset="0"/>
                  <a:cs typeface="Arial" panose="020B0604020202020204" pitchFamily="34" charset="0"/>
                </a:rPr>
                <a:t>Έχοντας πια μία χρονική απόσταση από την κορύφωση της πανδημίας του </a:t>
              </a:r>
              <a:r>
                <a:rPr lang="el-GR" sz="1400" dirty="0" err="1">
                  <a:ea typeface="Times New Roman" panose="02020603050405020304" pitchFamily="18" charset="0"/>
                  <a:cs typeface="Arial" panose="020B0604020202020204" pitchFamily="34" charset="0"/>
                </a:rPr>
                <a:t>κορονοϊού</a:t>
              </a:r>
              <a:r>
                <a:rPr lang="el-GR" sz="1400" dirty="0">
                  <a:ea typeface="Times New Roman" panose="02020603050405020304" pitchFamily="18" charset="0"/>
                  <a:cs typeface="Arial" panose="020B0604020202020204" pitchFamily="34" charset="0"/>
                </a:rPr>
                <a:t> , γενικά, είσαστε ικανοποιημένος ή δυσαρεστημένος από τη λειτουργία του συστήματος υγείας της χώρας μας , κατά τα διάρκεια της πανδημίας;</a:t>
              </a:r>
              <a:endPara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EE321B8-14A2-BC1A-102E-68E0FA8E1370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6" name="Γράφημα 3">
            <a:extLst>
              <a:ext uri="{FF2B5EF4-FFF2-40B4-BE49-F238E27FC236}">
                <a16:creationId xmlns:a16="http://schemas.microsoft.com/office/drawing/2014/main" id="{C263FD85-5139-FACD-7BFC-4FE6E0D2E127}"/>
              </a:ext>
            </a:extLst>
          </p:cNvPr>
          <p:cNvGraphicFramePr>
            <a:graphicFrameLocks/>
          </p:cNvGraphicFramePr>
          <p:nvPr/>
        </p:nvGraphicFramePr>
        <p:xfrm>
          <a:off x="-266700" y="104933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620E8872-A8FF-8EA7-F747-418A130FD1E6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4 - Θέση αριθμού διαφάνειας">
            <a:extLst>
              <a:ext uri="{FF2B5EF4-FFF2-40B4-BE49-F238E27FC236}">
                <a16:creationId xmlns:a16="http://schemas.microsoft.com/office/drawing/2014/main" id="{93340F70-D78D-0AEA-88E7-D8505DF04A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487E6B4B-5A1B-434F-A7C4-E7E7D28368F4}" type="slidenum">
              <a:rPr lang="el-GR" altLang="en-US" sz="1600"/>
              <a:pPr algn="ctr"/>
              <a:t>13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123E60B-A2AC-E61A-57BE-C8C10DFB1FEA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7C5CD1D8-C6AE-5674-B158-3D027BF88DF0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5FC4662-CA31-D000-71C3-27EFD0412D43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Σε σχέση με την ιατρική σας περίθαλψη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τι επισκέπτεστε κυρίως (συχνότερα);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ΈΩΣ 2 ΕΠΙΛΟΓΕΣ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CDC785F6-C515-7B3A-1949-54D16910A237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- Θέση αριθμού διαφάνειας">
            <a:extLst>
              <a:ext uri="{FF2B5EF4-FFF2-40B4-BE49-F238E27FC236}">
                <a16:creationId xmlns:a16="http://schemas.microsoft.com/office/drawing/2014/main" id="{687BCB67-7C16-9405-CA5C-8C856A2445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26389550-C090-4198-B2C1-09F607F25D8C}" type="slidenum">
              <a:rPr lang="el-GR" altLang="en-US" sz="1600"/>
              <a:pPr algn="ctr"/>
              <a:t>14</a:t>
            </a:fld>
            <a:endParaRPr lang="el-GR" altLang="en-US" sz="1600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46D34E2A-13E9-AC74-247C-8EFD5B083F2E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49E9B35-0338-A6DB-B6CE-440F6AE0EA70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B8B05086-EE8A-684A-4E83-449569321236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Σε σχέση με την ιατρική σας περίθαλψη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τι επισκέπτεστε κυρίως (συχνότερα); </a:t>
              </a: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C272E734-960B-AEBF-8050-03A9CDB80F52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8436" name="Object 1">
            <a:extLst>
              <a:ext uri="{FF2B5EF4-FFF2-40B4-BE49-F238E27FC236}">
                <a16:creationId xmlns:a16="http://schemas.microsoft.com/office/drawing/2014/main" id="{0141CB76-7D33-B62E-146E-9AC2F2592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375" y="1905000"/>
          <a:ext cx="7964488" cy="423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30911" imgH="5585468" progId="Excel.Sheet.12">
                  <p:embed/>
                </p:oleObj>
              </mc:Choice>
              <mc:Fallback>
                <p:oleObj name="Worksheet" r:id="rId2" imgW="10530911" imgH="5585468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905000"/>
                        <a:ext cx="7964488" cy="423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- Θέση αριθμού διαφάνειας">
            <a:extLst>
              <a:ext uri="{FF2B5EF4-FFF2-40B4-BE49-F238E27FC236}">
                <a16:creationId xmlns:a16="http://schemas.microsoft.com/office/drawing/2014/main" id="{BBDFB7B3-2552-FBA8-4BA6-7D509CB67C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897A171C-6F57-437F-A7B8-9AA4411D9ADE}" type="slidenum">
              <a:rPr lang="el-GR" altLang="en-US" sz="1600"/>
              <a:pPr algn="ctr"/>
              <a:t>15</a:t>
            </a:fld>
            <a:endParaRPr lang="el-GR" altLang="en-US" sz="1600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DC86B2D7-2637-47A4-311F-10873EB7C75D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B58A1D93-CD52-66A9-C127-67E98F8E84D8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99BBE6EC-2A1E-2B7D-790F-DD38E11BDC8C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Σε σχέση με την ιατρική σας περίθαλψη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τι επισκέπτεστε κυρίως (συχνότερα); </a:t>
              </a: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B30C1745-0B13-28C7-7123-1CDF88AC1309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9460" name="Object 1">
            <a:extLst>
              <a:ext uri="{FF2B5EF4-FFF2-40B4-BE49-F238E27FC236}">
                <a16:creationId xmlns:a16="http://schemas.microsoft.com/office/drawing/2014/main" id="{118A8E83-BBE9-7BBC-BD2C-7FC4D3CAD9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4238" y="1754188"/>
          <a:ext cx="5214937" cy="436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38737" imgH="5591212" progId="Excel.Sheet.12">
                  <p:embed/>
                </p:oleObj>
              </mc:Choice>
              <mc:Fallback>
                <p:oleObj name="Worksheet" r:id="rId2" imgW="4838737" imgH="5591212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754188"/>
                        <a:ext cx="5214937" cy="436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4 - Θέση αριθμού διαφάνειας">
            <a:extLst>
              <a:ext uri="{FF2B5EF4-FFF2-40B4-BE49-F238E27FC236}">
                <a16:creationId xmlns:a16="http://schemas.microsoft.com/office/drawing/2014/main" id="{4D6FA8F4-C17D-1F2A-B5DF-E0A402AE8E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B9AA54C4-2B71-44EE-B036-81B4AC552C65}" type="slidenum">
              <a:rPr lang="el-GR" altLang="en-US" sz="1600"/>
              <a:pPr algn="ctr"/>
              <a:t>16</a:t>
            </a:fld>
            <a:endParaRPr lang="el-GR" altLang="en-US" sz="1600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30C1B09E-BF28-FA70-BA9A-3CD55A7C17CE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D37F2E65-FBE7-B766-2480-45E8C88FB6A9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A5865716-5900-F286-07F7-309AB705F97F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</a:t>
              </a: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9F6561A4-2E42-04A3-048E-AAB5566B28AD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1" name="Γράφημα 3">
            <a:extLst>
              <a:ext uri="{FF2B5EF4-FFF2-40B4-BE49-F238E27FC236}">
                <a16:creationId xmlns:a16="http://schemas.microsoft.com/office/drawing/2014/main" id="{3731A732-212A-20C3-B1BE-1FA52FC9CFEB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- Θέση αριθμού διαφάνειας">
            <a:extLst>
              <a:ext uri="{FF2B5EF4-FFF2-40B4-BE49-F238E27FC236}">
                <a16:creationId xmlns:a16="http://schemas.microsoft.com/office/drawing/2014/main" id="{BF2C9041-F728-4B1B-B6F9-8A65FF2C14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33564231-C521-41DF-9F3D-0451C1172810}" type="slidenum">
              <a:rPr lang="el-GR" altLang="en-US" sz="1600"/>
              <a:pPr algn="ctr"/>
              <a:t>17</a:t>
            </a:fld>
            <a:endParaRPr lang="el-GR" altLang="en-US" sz="1600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51D81D57-1480-6C60-7615-F12F908AE201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4B56B73-7EB1-9476-CDB7-1B861A7E0A68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060AB7F-6D93-294A-785E-14F7A59C5EF1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Κατά τα τελευταία δύο- τρία  χρόνια, κατά τη γνώμη σας, η ποιότητα των </a:t>
              </a:r>
              <a:r>
                <a:rPr lang="el-GR" sz="1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παρεχομένων</a:t>
              </a: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υπηρεσιών υγείας έχει βελτιωθεί ή έχει χειροτερεύσει; </a:t>
              </a: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D4120BD2-19F2-CA07-17E4-E45948C2F817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2" name="Γράφημα 3">
            <a:extLst>
              <a:ext uri="{FF2B5EF4-FFF2-40B4-BE49-F238E27FC236}">
                <a16:creationId xmlns:a16="http://schemas.microsoft.com/office/drawing/2014/main" id="{CAD2373F-27ED-FF58-D093-D4CB278F092E}"/>
              </a:ext>
            </a:extLst>
          </p:cNvPr>
          <p:cNvGraphicFramePr>
            <a:graphicFrameLocks/>
          </p:cNvGraphicFramePr>
          <p:nvPr/>
        </p:nvGraphicFramePr>
        <p:xfrm>
          <a:off x="-452438" y="1049338"/>
          <a:ext cx="9652001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ED58682D-BDEC-5F68-9F5E-6A13F7F12A23}"/>
              </a:ext>
            </a:extLst>
          </p:cNvPr>
          <p:cNvGraphicFramePr>
            <a:graphicFrameLocks/>
          </p:cNvGraphicFramePr>
          <p:nvPr/>
        </p:nvGraphicFramePr>
        <p:xfrm>
          <a:off x="-254000" y="1041400"/>
          <a:ext cx="9652000" cy="60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4 - Θέση αριθμού διαφάνειας">
            <a:extLst>
              <a:ext uri="{FF2B5EF4-FFF2-40B4-BE49-F238E27FC236}">
                <a16:creationId xmlns:a16="http://schemas.microsoft.com/office/drawing/2014/main" id="{2E17EDF4-8B1E-6B44-22EF-6B1C1B3AA3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3960E656-3CAD-47B5-9625-81F161392AAD}" type="slidenum">
              <a:rPr lang="el-GR" altLang="en-US" sz="1600"/>
              <a:pPr algn="ctr"/>
              <a:t>18</a:t>
            </a:fld>
            <a:endParaRPr lang="el-GR" altLang="en-US" sz="1600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E3BB459B-0155-0905-D25F-DD9A899DBDD0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09E7A20-890A-D62C-81CB-8A7D1C785357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349DE66-BD52-A5AB-8FD6-774BAF950611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Θεωρείτε ότι το κόστος των ιατρικών υπηρεσιών τα τελευταία δύο-τρία  χρόνια…: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DFD4F89B-CAFD-C4A2-6382-A6B8742E72BD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- Θέση αριθμού διαφάνειας">
            <a:extLst>
              <a:ext uri="{FF2B5EF4-FFF2-40B4-BE49-F238E27FC236}">
                <a16:creationId xmlns:a16="http://schemas.microsoft.com/office/drawing/2014/main" id="{2FDB47E4-0CE0-1CBD-6B6D-5D7E424E5E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094248CB-C1D0-4D9C-B5AD-2EA9BCCF6120}" type="slidenum">
              <a:rPr lang="el-GR" altLang="en-US" sz="1600"/>
              <a:pPr algn="ctr"/>
              <a:t>19</a:t>
            </a:fld>
            <a:endParaRPr lang="el-GR" altLang="en-US" sz="16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A490EC76-86F7-017B-EBFC-A7E1C65D73F0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BF00820-F7DF-8DE9-F3B8-B5D34D37A96E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9C7E731F-4C95-B405-C2E5-E1E6F9864693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000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Πρόσφατα ο Πανελλήνιος Ιατρικός Σύλλογος διατύπωσε κάποιες προτάσεις με στόχο τη βελτίωση των παρεχόμενων υπηρεσιών υγείας.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Για ποιες από τις παρακάτω έχετε θετική ή αρνητική άποψη;</a:t>
              </a: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001B111E-E1FA-929D-6D92-E9AACCEBFAF5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3556" name="Object 1">
            <a:extLst>
              <a:ext uri="{FF2B5EF4-FFF2-40B4-BE49-F238E27FC236}">
                <a16:creationId xmlns:a16="http://schemas.microsoft.com/office/drawing/2014/main" id="{C508A5A0-FFE6-4007-61DC-CE5425DBB0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379538"/>
          <a:ext cx="684530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86302" imgH="9281113" progId="Excel.Sheet.12">
                  <p:embed/>
                </p:oleObj>
              </mc:Choice>
              <mc:Fallback>
                <p:oleObj name="Worksheet" r:id="rId2" imgW="11186302" imgH="928111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9538"/>
                        <a:ext cx="684530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5EA558-3F29-70D4-2E4E-F756808B0557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44DD264-8B72-DAB7-E892-88CCDC960F4E}"/>
                </a:ext>
              </a:extLst>
            </p:cNvPr>
            <p:cNvSpPr/>
            <p:nvPr/>
          </p:nvSpPr>
          <p:spPr>
            <a:xfrm>
              <a:off x="1446380" y="-7"/>
              <a:ext cx="7714872" cy="12960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C9BF640-20BD-81D9-3C73-9BCF3997B7C3}"/>
                </a:ext>
              </a:extLst>
            </p:cNvPr>
            <p:cNvSpPr/>
            <p:nvPr/>
          </p:nvSpPr>
          <p:spPr>
            <a:xfrm>
              <a:off x="1933572" y="571"/>
              <a:ext cx="7210428" cy="12960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Ταυτότητα της έρευνας</a:t>
              </a:r>
              <a:endPara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659E860-EC4F-C3E0-2471-F7D8611E8798}"/>
                </a:ext>
              </a:extLst>
            </p:cNvPr>
            <p:cNvSpPr/>
            <p:nvPr/>
          </p:nvSpPr>
          <p:spPr>
            <a:xfrm rot="16200000">
              <a:off x="1090310" y="458414"/>
              <a:ext cx="12960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147" name="4 - Θέση αριθμού διαφάνειας">
            <a:extLst>
              <a:ext uri="{FF2B5EF4-FFF2-40B4-BE49-F238E27FC236}">
                <a16:creationId xmlns:a16="http://schemas.microsoft.com/office/drawing/2014/main" id="{8D9A1A76-35E2-C7F4-7BEE-8794087D18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ECFA5220-6C5C-4A38-8D72-C99C78EC4482}" type="slidenum">
              <a:rPr lang="el-GR" altLang="en-US" sz="1600"/>
              <a:pPr algn="ctr"/>
              <a:t>2</a:t>
            </a:fld>
            <a:endParaRPr lang="el-GR" altLang="en-US" sz="1600"/>
          </a:p>
        </p:txBody>
      </p:sp>
      <p:grpSp>
        <p:nvGrpSpPr>
          <p:cNvPr id="6148" name="Group 60">
            <a:extLst>
              <a:ext uri="{FF2B5EF4-FFF2-40B4-BE49-F238E27FC236}">
                <a16:creationId xmlns:a16="http://schemas.microsoft.com/office/drawing/2014/main" id="{C5276061-F18F-EF5E-D159-6093DD4F7342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509713"/>
            <a:ext cx="7883525" cy="5002212"/>
            <a:chOff x="524435" y="1706670"/>
            <a:chExt cx="8095130" cy="4962546"/>
          </a:xfrm>
        </p:grpSpPr>
        <p:grpSp>
          <p:nvGrpSpPr>
            <p:cNvPr id="6149" name="Group 23">
              <a:extLst>
                <a:ext uri="{FF2B5EF4-FFF2-40B4-BE49-F238E27FC236}">
                  <a16:creationId xmlns:a16="http://schemas.microsoft.com/office/drawing/2014/main" id="{1DDAEE16-09EF-90E2-727B-C77AFE854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6186" name="Group 20">
                <a:extLst>
                  <a:ext uri="{FF2B5EF4-FFF2-40B4-BE49-F238E27FC236}">
                    <a16:creationId xmlns:a16="http://schemas.microsoft.com/office/drawing/2014/main" id="{03302552-5AE8-96DB-0BEA-4E09006FE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724608B5-48AD-2993-B37C-76FA75C77181}"/>
                    </a:ext>
                  </a:extLst>
                </p:cNvPr>
                <p:cNvSpPr/>
                <p:nvPr/>
              </p:nvSpPr>
              <p:spPr>
                <a:xfrm>
                  <a:off x="535846" y="1708244"/>
                  <a:ext cx="2877146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DB6CAD1E-AAB4-298C-745A-5FDBD735EE63}"/>
                    </a:ext>
                  </a:extLst>
                </p:cNvPr>
                <p:cNvSpPr/>
                <p:nvPr/>
              </p:nvSpPr>
              <p:spPr>
                <a:xfrm>
                  <a:off x="3297253" y="1708244"/>
                  <a:ext cx="532231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C99F0E-C028-18A8-D589-9433CF97F704}"/>
                  </a:ext>
                </a:extLst>
              </p:cNvPr>
              <p:cNvSpPr/>
              <p:nvPr/>
            </p:nvSpPr>
            <p:spPr>
              <a:xfrm>
                <a:off x="524435" y="1706670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Τύπος έρευνας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E637A4C-6010-3508-7250-7E7DD35E1967}"/>
                  </a:ext>
                </a:extLst>
              </p:cNvPr>
              <p:cNvSpPr/>
              <p:nvPr/>
            </p:nvSpPr>
            <p:spPr>
              <a:xfrm>
                <a:off x="3644467" y="1708244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Ποσοτική τηλεφωνική έρευνα με τη χρήση δομημένου ερωτηματολογίου και την υποστήριξη Η/Υ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6150" name="Group 24">
              <a:extLst>
                <a:ext uri="{FF2B5EF4-FFF2-40B4-BE49-F238E27FC236}">
                  <a16:creationId xmlns:a16="http://schemas.microsoft.com/office/drawing/2014/main" id="{3D31CC33-2D65-7E9C-80EA-3B2E785A4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6181" name="Group 25">
                <a:extLst>
                  <a:ext uri="{FF2B5EF4-FFF2-40B4-BE49-F238E27FC236}">
                    <a16:creationId xmlns:a16="http://schemas.microsoft.com/office/drawing/2014/main" id="{B2F62B49-2160-3C3E-2240-E6C40206D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E184F328-107F-E8FD-B45E-9874613657C5}"/>
                    </a:ext>
                  </a:extLst>
                </p:cNvPr>
                <p:cNvSpPr/>
                <p:nvPr/>
              </p:nvSpPr>
              <p:spPr>
                <a:xfrm>
                  <a:off x="534216" y="1689965"/>
                  <a:ext cx="2877145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FDF51FF7-E18F-E68D-3783-2BB296FA6592}"/>
                    </a:ext>
                  </a:extLst>
                </p:cNvPr>
                <p:cNvSpPr/>
                <p:nvPr/>
              </p:nvSpPr>
              <p:spPr>
                <a:xfrm>
                  <a:off x="3295623" y="1689965"/>
                  <a:ext cx="532394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3D9BF1-10A4-D18F-951C-F4F3979281CE}"/>
                  </a:ext>
                </a:extLst>
              </p:cNvPr>
              <p:cNvSpPr/>
              <p:nvPr/>
            </p:nvSpPr>
            <p:spPr>
              <a:xfrm>
                <a:off x="524435" y="1689965"/>
                <a:ext cx="2539713" cy="6315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Περιοχή έρευνας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B4350C-2764-41AD-FBCE-51566A6AB12B}"/>
                  </a:ext>
                </a:extLst>
              </p:cNvPr>
              <p:cNvSpPr/>
              <p:nvPr/>
            </p:nvSpPr>
            <p:spPr>
              <a:xfrm>
                <a:off x="3644467" y="1689965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Οι 13 Περιφέρειες της Ελλάδας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6151" name="Group 30">
              <a:extLst>
                <a:ext uri="{FF2B5EF4-FFF2-40B4-BE49-F238E27FC236}">
                  <a16:creationId xmlns:a16="http://schemas.microsoft.com/office/drawing/2014/main" id="{CCDD0456-090F-2C42-2A0E-2595D308E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6176" name="Group 31">
                <a:extLst>
                  <a:ext uri="{FF2B5EF4-FFF2-40B4-BE49-F238E27FC236}">
                    <a16:creationId xmlns:a16="http://schemas.microsoft.com/office/drawing/2014/main" id="{11832A63-E103-5BE9-E66A-6729E01241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9BAE89ED-0DDF-269E-5071-C7E7B3A194AD}"/>
                    </a:ext>
                  </a:extLst>
                </p:cNvPr>
                <p:cNvSpPr/>
                <p:nvPr/>
              </p:nvSpPr>
              <p:spPr>
                <a:xfrm>
                  <a:off x="534216" y="1671018"/>
                  <a:ext cx="2877145" cy="631540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264A6CF1-82CB-01C2-C168-05EE7F9A3009}"/>
                    </a:ext>
                  </a:extLst>
                </p:cNvPr>
                <p:cNvSpPr/>
                <p:nvPr/>
              </p:nvSpPr>
              <p:spPr>
                <a:xfrm>
                  <a:off x="3295623" y="1671018"/>
                  <a:ext cx="5323942" cy="631540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385DCA-8ACB-1ADE-02B6-AB086DD76706}"/>
                  </a:ext>
                </a:extLst>
              </p:cNvPr>
              <p:cNvSpPr/>
              <p:nvPr/>
            </p:nvSpPr>
            <p:spPr>
              <a:xfrm>
                <a:off x="524435" y="1671018"/>
                <a:ext cx="2539713" cy="6315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Μέθοδος δειγματοληψίας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D248924-FEDF-8610-33CE-17EF8299F7D1}"/>
                  </a:ext>
                </a:extLst>
              </p:cNvPr>
              <p:cNvSpPr/>
              <p:nvPr/>
            </p:nvSpPr>
            <p:spPr>
              <a:xfrm>
                <a:off x="3644467" y="1671018"/>
                <a:ext cx="4975098" cy="6315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Αντιπροσωπευτική δειγματοληψία ανά Περιφέρεια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6152" name="Group 36">
              <a:extLst>
                <a:ext uri="{FF2B5EF4-FFF2-40B4-BE49-F238E27FC236}">
                  <a16:creationId xmlns:a16="http://schemas.microsoft.com/office/drawing/2014/main" id="{E5812316-F520-4CD8-DD2F-FB68184EB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6171" name="Group 37">
                <a:extLst>
                  <a:ext uri="{FF2B5EF4-FFF2-40B4-BE49-F238E27FC236}">
                    <a16:creationId xmlns:a16="http://schemas.microsoft.com/office/drawing/2014/main" id="{45786ECF-443F-8499-D079-9CD57FCC0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7D3EC4A7-1DC3-E496-D2D7-E4CF97494160}"/>
                    </a:ext>
                  </a:extLst>
                </p:cNvPr>
                <p:cNvSpPr/>
                <p:nvPr/>
              </p:nvSpPr>
              <p:spPr>
                <a:xfrm>
                  <a:off x="534216" y="1650079"/>
                  <a:ext cx="2877145" cy="633114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8261E5CA-D532-E2C1-242E-FBC9BCEA4654}"/>
                    </a:ext>
                  </a:extLst>
                </p:cNvPr>
                <p:cNvSpPr/>
                <p:nvPr/>
              </p:nvSpPr>
              <p:spPr>
                <a:xfrm>
                  <a:off x="3295623" y="1650079"/>
                  <a:ext cx="5323942" cy="633114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E7B418-AB9A-30DB-E2AA-444C67F1A66B}"/>
                  </a:ext>
                </a:extLst>
              </p:cNvPr>
              <p:cNvSpPr/>
              <p:nvPr/>
            </p:nvSpPr>
            <p:spPr>
              <a:xfrm>
                <a:off x="524435" y="1650079"/>
                <a:ext cx="2539713" cy="6331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Μέγεθος δείγματος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5C75AB-1F0C-4A4E-0678-85A453BF3B26}"/>
                  </a:ext>
                </a:extLst>
              </p:cNvPr>
              <p:cNvSpPr/>
              <p:nvPr/>
            </p:nvSpPr>
            <p:spPr>
              <a:xfrm>
                <a:off x="3644467" y="1650079"/>
                <a:ext cx="4975098" cy="63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1198 άτομα, άνδρες και γυναίκες άνω των 17 ετών, σε όλες τις περιφέρειες της Ελλάδας</a:t>
                </a:r>
                <a:endPara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6153" name="Group 42">
              <a:extLst>
                <a:ext uri="{FF2B5EF4-FFF2-40B4-BE49-F238E27FC236}">
                  <a16:creationId xmlns:a16="http://schemas.microsoft.com/office/drawing/2014/main" id="{31B2A634-5C96-6CA6-FA0B-97F82FD7B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6166" name="Group 43">
                <a:extLst>
                  <a:ext uri="{FF2B5EF4-FFF2-40B4-BE49-F238E27FC236}">
                    <a16:creationId xmlns:a16="http://schemas.microsoft.com/office/drawing/2014/main" id="{A95538AF-2B7E-75ED-A096-6F77E341B8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D56A7D48-AA8F-6CDB-1642-618ADF8D61EE}"/>
                    </a:ext>
                  </a:extLst>
                </p:cNvPr>
                <p:cNvSpPr/>
                <p:nvPr/>
              </p:nvSpPr>
              <p:spPr>
                <a:xfrm>
                  <a:off x="534216" y="1641557"/>
                  <a:ext cx="2877145" cy="633114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5EE08D4B-B4A9-799A-911A-F0D9204AF334}"/>
                    </a:ext>
                  </a:extLst>
                </p:cNvPr>
                <p:cNvSpPr/>
                <p:nvPr/>
              </p:nvSpPr>
              <p:spPr>
                <a:xfrm>
                  <a:off x="3295623" y="1641557"/>
                  <a:ext cx="5323942" cy="633114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0467AE0-343A-F1D4-567A-14099B2489F4}"/>
                  </a:ext>
                </a:extLst>
              </p:cNvPr>
              <p:cNvSpPr/>
              <p:nvPr/>
            </p:nvSpPr>
            <p:spPr>
              <a:xfrm>
                <a:off x="524435" y="1641557"/>
                <a:ext cx="2539713" cy="63311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Μέγιστο σφάλμα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1C200C-5424-EC68-3C61-AB9DDC079D6F}"/>
                  </a:ext>
                </a:extLst>
              </p:cNvPr>
              <p:cNvSpPr/>
              <p:nvPr/>
            </p:nvSpPr>
            <p:spPr>
              <a:xfrm>
                <a:off x="3644467" y="1641557"/>
                <a:ext cx="4975098" cy="63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2,65%(με διάστημα εμπιστοσύνης95%)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6154" name="Group 48">
              <a:extLst>
                <a:ext uri="{FF2B5EF4-FFF2-40B4-BE49-F238E27FC236}">
                  <a16:creationId xmlns:a16="http://schemas.microsoft.com/office/drawing/2014/main" id="{DB4A3D4C-F317-AC63-9B29-ED835541B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6161" name="Group 49">
                <a:extLst>
                  <a:ext uri="{FF2B5EF4-FFF2-40B4-BE49-F238E27FC236}">
                    <a16:creationId xmlns:a16="http://schemas.microsoft.com/office/drawing/2014/main" id="{77A139A9-8322-628B-D0AB-C7F3BFD3EC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9D5D6C33-C493-8D5F-B335-497F18998828}"/>
                    </a:ext>
                  </a:extLst>
                </p:cNvPr>
                <p:cNvSpPr/>
                <p:nvPr/>
              </p:nvSpPr>
              <p:spPr>
                <a:xfrm>
                  <a:off x="534216" y="1629851"/>
                  <a:ext cx="2877145" cy="631539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5CC5A06F-1E76-8AB9-999D-C069CB36BCBA}"/>
                    </a:ext>
                  </a:extLst>
                </p:cNvPr>
                <p:cNvSpPr/>
                <p:nvPr/>
              </p:nvSpPr>
              <p:spPr>
                <a:xfrm>
                  <a:off x="3295623" y="1629851"/>
                  <a:ext cx="5323942" cy="631539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CDBB6E9-5D9B-7A0D-C9DA-8141BEBBF201}"/>
                  </a:ext>
                </a:extLst>
              </p:cNvPr>
              <p:cNvSpPr/>
              <p:nvPr/>
            </p:nvSpPr>
            <p:spPr>
              <a:xfrm>
                <a:off x="524435" y="1629851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Χρόνος διεξαγωγής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9F842B4-89E8-41EA-AD69-4A69DC35CFDA}"/>
                  </a:ext>
                </a:extLst>
              </p:cNvPr>
              <p:cNvSpPr/>
              <p:nvPr/>
            </p:nvSpPr>
            <p:spPr>
              <a:xfrm>
                <a:off x="3644467" y="1629851"/>
                <a:ext cx="4975098" cy="6315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12 – 21 Απριλίου 2023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6155" name="Group 54">
              <a:extLst>
                <a:ext uri="{FF2B5EF4-FFF2-40B4-BE49-F238E27FC236}">
                  <a16:creationId xmlns:a16="http://schemas.microsoft.com/office/drawing/2014/main" id="{842DA9FD-5869-D94B-08B3-528EA50EE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436" y="6037203"/>
              <a:ext cx="8095129" cy="632013"/>
              <a:chOff x="524436" y="1620855"/>
              <a:chExt cx="8095129" cy="632013"/>
            </a:xfrm>
          </p:grpSpPr>
          <p:grpSp>
            <p:nvGrpSpPr>
              <p:cNvPr id="6156" name="Group 55">
                <a:extLst>
                  <a:ext uri="{FF2B5EF4-FFF2-40B4-BE49-F238E27FC236}">
                    <a16:creationId xmlns:a16="http://schemas.microsoft.com/office/drawing/2014/main" id="{8FE4ADFC-F918-DEDB-A888-3422C79E36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800" y="1620855"/>
                <a:ext cx="8084765" cy="632013"/>
                <a:chOff x="534800" y="1620855"/>
                <a:chExt cx="8084765" cy="632013"/>
              </a:xfrm>
            </p:grpSpPr>
            <p:sp>
              <p:nvSpPr>
                <p:cNvPr id="59" name="Parallelogram 58">
                  <a:extLst>
                    <a:ext uri="{FF2B5EF4-FFF2-40B4-BE49-F238E27FC236}">
                      <a16:creationId xmlns:a16="http://schemas.microsoft.com/office/drawing/2014/main" id="{66055675-3AA0-2EB1-21DC-A21DB1E0EDDF}"/>
                    </a:ext>
                  </a:extLst>
                </p:cNvPr>
                <p:cNvSpPr/>
                <p:nvPr/>
              </p:nvSpPr>
              <p:spPr>
                <a:xfrm>
                  <a:off x="534216" y="1621329"/>
                  <a:ext cx="2877145" cy="631539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Parallelogram 59">
                  <a:extLst>
                    <a:ext uri="{FF2B5EF4-FFF2-40B4-BE49-F238E27FC236}">
                      <a16:creationId xmlns:a16="http://schemas.microsoft.com/office/drawing/2014/main" id="{6D726A6D-EDF7-C927-EB59-DC60354B8B70}"/>
                    </a:ext>
                  </a:extLst>
                </p:cNvPr>
                <p:cNvSpPr/>
                <p:nvPr/>
              </p:nvSpPr>
              <p:spPr>
                <a:xfrm>
                  <a:off x="3295623" y="1621329"/>
                  <a:ext cx="5323942" cy="631539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AB14A9-8DCE-4A18-F6DA-C24E0AA64463}"/>
                  </a:ext>
                </a:extLst>
              </p:cNvPr>
              <p:cNvSpPr/>
              <p:nvPr/>
            </p:nvSpPr>
            <p:spPr>
              <a:xfrm>
                <a:off x="524435" y="1621329"/>
                <a:ext cx="2539713" cy="63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5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Σταθμίσεις</a:t>
                </a:r>
                <a:endParaRPr lang="en-US" sz="15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3C2078E-05E9-01A8-1280-6D13A5783A9F}"/>
                  </a:ext>
                </a:extLst>
              </p:cNvPr>
              <p:cNvSpPr/>
              <p:nvPr/>
            </p:nvSpPr>
            <p:spPr>
              <a:xfrm>
                <a:off x="3644467" y="1621329"/>
                <a:ext cx="4975098" cy="63153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4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Το δείγμα σταθμίστηκε εκ των υστέρων ως προς το φύλο και την ηλικία </a:t>
                </a:r>
                <a:endParaRPr lang="en-US" sz="1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- Θέση αριθμού διαφάνειας">
            <a:extLst>
              <a:ext uri="{FF2B5EF4-FFF2-40B4-BE49-F238E27FC236}">
                <a16:creationId xmlns:a16="http://schemas.microsoft.com/office/drawing/2014/main" id="{18063638-C398-D4CA-03AD-D9F03C7C38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F5276228-C0AC-4B0D-A2C7-A54997FBB380}" type="slidenum">
              <a:rPr lang="el-GR" altLang="en-US" sz="1600"/>
              <a:pPr algn="ctr"/>
              <a:t>20</a:t>
            </a:fld>
            <a:endParaRPr lang="el-GR" altLang="en-US" sz="16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BFDBB2D-AF69-2487-D171-A31D0BCDA131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21F5F43-9B6B-1CC7-25F5-255E6314F583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A1A80E8-6CA5-CB74-C871-0C83A9560CEE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Εσείς και η οικογένεια σας έχετε εγγραφεί για προσωπικό γιατρό: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BD8E3AFE-C33F-9732-E796-E0ABD97005D8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7" name="Γράφημα 3">
            <a:extLst>
              <a:ext uri="{FF2B5EF4-FFF2-40B4-BE49-F238E27FC236}">
                <a16:creationId xmlns:a16="http://schemas.microsoft.com/office/drawing/2014/main" id="{0307F7EC-33F4-27AA-9BFA-8E297BE5175D}"/>
              </a:ext>
            </a:extLst>
          </p:cNvPr>
          <p:cNvGraphicFramePr>
            <a:graphicFrameLocks/>
          </p:cNvGraphicFramePr>
          <p:nvPr/>
        </p:nvGraphicFramePr>
        <p:xfrm>
          <a:off x="-254000" y="1041400"/>
          <a:ext cx="9652000" cy="60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- Θέση αριθμού διαφάνειας">
            <a:extLst>
              <a:ext uri="{FF2B5EF4-FFF2-40B4-BE49-F238E27FC236}">
                <a16:creationId xmlns:a16="http://schemas.microsoft.com/office/drawing/2014/main" id="{6DF9AEE9-93D6-6D4E-9E4A-0F1581A977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63D94EDA-11A2-4093-8D94-BB2F62482D74}" type="slidenum">
              <a:rPr lang="el-GR" altLang="en-US" sz="1600"/>
              <a:pPr algn="ctr"/>
              <a:t>21</a:t>
            </a:fld>
            <a:endParaRPr lang="el-GR" altLang="en-US" sz="16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A7F397E-A728-DF71-8CF1-AC86ADE568D2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0C1DDB04-AB3D-3FB9-3698-B807EE446A37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B6FF04B0-262F-A804-48CF-5978E5374694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Εσείς και η οικογένεια σας έχετε εγγραφεί για προσωπικό γιατρό: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4C395480-5942-E4FB-4C1E-C817C851C296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5604" name="Object 1">
            <a:extLst>
              <a:ext uri="{FF2B5EF4-FFF2-40B4-BE49-F238E27FC236}">
                <a16:creationId xmlns:a16="http://schemas.microsoft.com/office/drawing/2014/main" id="{453E0CDE-40D3-031B-8930-90A3A5664D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8" y="2143125"/>
          <a:ext cx="787082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30911" imgH="4061499" progId="Excel.Sheet.12">
                  <p:embed/>
                </p:oleObj>
              </mc:Choice>
              <mc:Fallback>
                <p:oleObj name="Worksheet" r:id="rId2" imgW="10530911" imgH="406149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143125"/>
                        <a:ext cx="787082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- Θέση αριθμού διαφάνειας">
            <a:extLst>
              <a:ext uri="{FF2B5EF4-FFF2-40B4-BE49-F238E27FC236}">
                <a16:creationId xmlns:a16="http://schemas.microsoft.com/office/drawing/2014/main" id="{9FB03399-7006-F22D-1365-FA3012B0F5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68AFD8F4-DA8F-438D-983B-62BE71C9E793}" type="slidenum">
              <a:rPr lang="el-GR" altLang="en-US" sz="1600"/>
              <a:pPr algn="ctr"/>
              <a:t>22</a:t>
            </a:fld>
            <a:endParaRPr lang="el-GR" altLang="en-US" sz="16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CC7B3A1-4DC1-348D-D46B-FFA94473405B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A8060C5-6BF1-FCDA-5E72-A6545C26EE8A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5913C5A3-A03A-7326-5051-084F7A508506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Εσείς και η οικογένεια σας έχετε εγγραφεί για προσωπικό γιατρό: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7B605D-0E00-C901-200B-0935AA71681C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6628" name="Object 1">
            <a:extLst>
              <a:ext uri="{FF2B5EF4-FFF2-40B4-BE49-F238E27FC236}">
                <a16:creationId xmlns:a16="http://schemas.microsoft.com/office/drawing/2014/main" id="{C2A8B08E-6C6E-E151-9C63-859604217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731963"/>
          <a:ext cx="55086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19669" imgH="4067249" progId="Excel.Sheet.12">
                  <p:embed/>
                </p:oleObj>
              </mc:Choice>
              <mc:Fallback>
                <p:oleObj name="Worksheet" r:id="rId2" imgW="4819669" imgH="406724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31963"/>
                        <a:ext cx="55086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- Θέση αριθμού διαφάνειας">
            <a:extLst>
              <a:ext uri="{FF2B5EF4-FFF2-40B4-BE49-F238E27FC236}">
                <a16:creationId xmlns:a16="http://schemas.microsoft.com/office/drawing/2014/main" id="{09C332F3-6696-0E54-63B6-DD3359A458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DE8C8E6A-9DBF-4C76-8C90-7202EC4FB693}" type="slidenum">
              <a:rPr lang="el-GR" altLang="en-US" sz="1600"/>
              <a:pPr algn="ctr"/>
              <a:t>23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FDBD3210-A26B-E578-2418-0C982A842BAF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AC010F1-3584-31B2-CE03-6A27F42EC0DE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D11864AF-DD26-B1D7-730E-7736EEC65AE2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Τι άποψη έχετε για τη δραστηριότητα του Πανελλήνιου Ιατρικού Συλλόγου (δράση στην πανδημία, άλλες παρεμβάσεις για τη δημόσια υγεία </a:t>
              </a:r>
              <a:r>
                <a:rPr lang="el-GR" sz="1600" b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κλπ</a:t>
              </a: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);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CEFE0E44-0469-632F-BFC7-E04E7A3727E1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BA37A571-9E30-0C11-DC09-CD57EFEA3042}"/>
              </a:ext>
            </a:extLst>
          </p:cNvPr>
          <p:cNvGraphicFramePr>
            <a:graphicFrameLocks/>
          </p:cNvGraphicFramePr>
          <p:nvPr/>
        </p:nvGraphicFramePr>
        <p:xfrm>
          <a:off x="-254000" y="1041400"/>
          <a:ext cx="9652000" cy="60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- Θέση αριθμού διαφάνειας">
            <a:extLst>
              <a:ext uri="{FF2B5EF4-FFF2-40B4-BE49-F238E27FC236}">
                <a16:creationId xmlns:a16="http://schemas.microsoft.com/office/drawing/2014/main" id="{0DB4D8EB-2068-B510-BAC4-8033F82EB5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4B14EA69-4D1A-4764-AB10-5D063578AB57}" type="slidenum">
              <a:rPr lang="el-GR" altLang="en-US" sz="1600"/>
              <a:pPr algn="ctr"/>
              <a:t>24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2EB9E90D-A03C-65D6-562D-B863B5F7AC39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7D458BE5-9C68-5558-53C3-2C2659E18616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5DF1F591-7836-A8BD-09C9-141CF8B51C4B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Τι άποψη έχετε για τη δραστηριότητα του Πανελλήνιου Ιατρικού Συλλόγου (δράση στην πανδημία, άλλες παρεμβάσεις για τη δημόσια υγεία </a:t>
              </a:r>
              <a:r>
                <a:rPr lang="el-GR" sz="1600" b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κλπ</a:t>
              </a: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);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617B32FF-59FE-FD8D-0627-7D1AD9CA8F8F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BCA1E1AB-9F69-8B43-32CB-5053A8A2744C}"/>
              </a:ext>
            </a:extLst>
          </p:cNvPr>
          <p:cNvGraphicFramePr>
            <a:graphicFrameLocks/>
          </p:cNvGraphicFramePr>
          <p:nvPr/>
        </p:nvGraphicFramePr>
        <p:xfrm>
          <a:off x="-254000" y="1041400"/>
          <a:ext cx="9652000" cy="60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677" name="Object 1">
            <a:extLst>
              <a:ext uri="{FF2B5EF4-FFF2-40B4-BE49-F238E27FC236}">
                <a16:creationId xmlns:a16="http://schemas.microsoft.com/office/drawing/2014/main" id="{5FE01881-091B-F70E-91A6-C12276E06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947863"/>
          <a:ext cx="846296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530911" imgH="4061499" progId="Excel.Sheet.12">
                  <p:embed/>
                </p:oleObj>
              </mc:Choice>
              <mc:Fallback>
                <p:oleObj name="Worksheet" r:id="rId3" imgW="10530911" imgH="406149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47863"/>
                        <a:ext cx="8462962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- Θέση αριθμού διαφάνειας">
            <a:extLst>
              <a:ext uri="{FF2B5EF4-FFF2-40B4-BE49-F238E27FC236}">
                <a16:creationId xmlns:a16="http://schemas.microsoft.com/office/drawing/2014/main" id="{BEF9668F-C4CD-74F1-77A5-DE58926394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94A026F6-F9B6-4139-86D8-0FBB4EBC92AE}" type="slidenum">
              <a:rPr lang="el-GR" altLang="en-US" sz="1600"/>
              <a:pPr algn="ctr"/>
              <a:t>25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55FDE9D4-AD00-ACC1-31DD-1912CE63897D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D666D07E-3966-155E-DA1A-CD6BAD268F8C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14B3D56F-1153-D5EA-2BF5-E6905D283562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Τι άποψη έχετε για τη δραστηριότητα του Πανελλήνιου Ιατρικού Συλλόγου (δράση στην πανδημία, άλλες παρεμβάσεις για τη δημόσια υγεία </a:t>
              </a:r>
              <a:r>
                <a:rPr lang="el-GR" sz="1600" b="1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κλπ</a:t>
              </a: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);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EF936468-0505-320C-77A9-ABB311C5FB86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9700" name="Object 1">
            <a:extLst>
              <a:ext uri="{FF2B5EF4-FFF2-40B4-BE49-F238E27FC236}">
                <a16:creationId xmlns:a16="http://schemas.microsoft.com/office/drawing/2014/main" id="{9D1D013A-B131-2851-8EAC-1A625EF69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1038" y="1682750"/>
          <a:ext cx="5241925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53096" imgH="4067249" progId="Excel.Sheet.12">
                  <p:embed/>
                </p:oleObj>
              </mc:Choice>
              <mc:Fallback>
                <p:oleObj name="Worksheet" r:id="rId2" imgW="4753096" imgH="406724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1682750"/>
                        <a:ext cx="5241925" cy="44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- Θέση αριθμού διαφάνειας">
            <a:extLst>
              <a:ext uri="{FF2B5EF4-FFF2-40B4-BE49-F238E27FC236}">
                <a16:creationId xmlns:a16="http://schemas.microsoft.com/office/drawing/2014/main" id="{EA178CA5-C004-2F54-DA9F-A746242EE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64B06F5D-C32F-4F71-B99E-E1EA2390761A}" type="slidenum">
              <a:rPr lang="el-GR" altLang="en-US" sz="1600"/>
              <a:pPr algn="ctr"/>
              <a:t>26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ECA7E6F0-8603-AB53-65AB-8C67B141716B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57800B84-D0EF-6E5A-37D7-6BDA76662D18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D96BD80E-8F95-6CC0-F670-04A12F2AC448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7845E1F7-3F1B-1958-3B9F-71498E9AD6F4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BAD38521-40D3-F13B-167D-662B9EF5189A}"/>
              </a:ext>
            </a:extLst>
          </p:cNvPr>
          <p:cNvGraphicFramePr>
            <a:graphicFrameLocks/>
          </p:cNvGraphicFramePr>
          <p:nvPr/>
        </p:nvGraphicFramePr>
        <p:xfrm>
          <a:off x="-254000" y="1041400"/>
          <a:ext cx="9652000" cy="60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- Θέση αριθμού διαφάνειας">
            <a:extLst>
              <a:ext uri="{FF2B5EF4-FFF2-40B4-BE49-F238E27FC236}">
                <a16:creationId xmlns:a16="http://schemas.microsoft.com/office/drawing/2014/main" id="{765BF9B1-49AC-43F8-FADC-D63FE30B38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896CC1A2-F936-406B-AD6B-752F42E64FB0}" type="slidenum">
              <a:rPr lang="el-GR" altLang="en-US" sz="1600"/>
              <a:pPr algn="ctr"/>
              <a:t>27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16CEBDF8-46F4-3142-09ED-876574F73299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FBEA405-6A08-3CC7-E186-8BC6C303CC1A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747F815-EC56-BB53-D691-A3DD046E9BF0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528F1016-6CC8-72AB-95C8-BEB7BD564390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0" name="Γράφημα 3">
            <a:extLst>
              <a:ext uri="{FF2B5EF4-FFF2-40B4-BE49-F238E27FC236}">
                <a16:creationId xmlns:a16="http://schemas.microsoft.com/office/drawing/2014/main" id="{A777B456-B7ED-25E4-4229-C821ADC3D967}"/>
              </a:ext>
            </a:extLst>
          </p:cNvPr>
          <p:cNvGraphicFramePr>
            <a:graphicFrameLocks/>
          </p:cNvGraphicFramePr>
          <p:nvPr/>
        </p:nvGraphicFramePr>
        <p:xfrm>
          <a:off x="-254000" y="1041400"/>
          <a:ext cx="9652000" cy="60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749" name="Object 1">
            <a:extLst>
              <a:ext uri="{FF2B5EF4-FFF2-40B4-BE49-F238E27FC236}">
                <a16:creationId xmlns:a16="http://schemas.microsoft.com/office/drawing/2014/main" id="{77979A05-BD49-91E3-EBD7-B3CA0D6CE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313" y="2259013"/>
          <a:ext cx="8170862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530911" imgH="3299515" progId="Excel.Sheet.12">
                  <p:embed/>
                </p:oleObj>
              </mc:Choice>
              <mc:Fallback>
                <p:oleObj name="Worksheet" r:id="rId3" imgW="10530911" imgH="329951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2259013"/>
                        <a:ext cx="8170862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- Θέση αριθμού διαφάνειας">
            <a:extLst>
              <a:ext uri="{FF2B5EF4-FFF2-40B4-BE49-F238E27FC236}">
                <a16:creationId xmlns:a16="http://schemas.microsoft.com/office/drawing/2014/main" id="{9C4C036D-6B79-948F-6963-ECABDD6030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613460AD-532D-4984-9F77-5D52900415F1}" type="slidenum">
              <a:rPr lang="el-GR" altLang="en-US" sz="1600"/>
              <a:pPr algn="ctr"/>
              <a:t>28</a:t>
            </a:fld>
            <a:endParaRPr lang="el-GR" altLang="en-US" sz="16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A486681D-F553-211C-1835-80456157901D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97E725CE-8E4D-A267-4DA3-CFB56B611D7E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1BAE612D-4836-A0DD-80A8-45D55962FAB8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  </a: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5D7F5B5-6B52-64CD-7DA7-E72BF61C4661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32772" name="Object 1">
            <a:extLst>
              <a:ext uri="{FF2B5EF4-FFF2-40B4-BE49-F238E27FC236}">
                <a16:creationId xmlns:a16="http://schemas.microsoft.com/office/drawing/2014/main" id="{934676F6-B29E-CAC3-408D-205F9B0FB4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3763" y="2406650"/>
          <a:ext cx="5192712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19669" imgH="3305101" progId="Excel.Sheet.12">
                  <p:embed/>
                </p:oleObj>
              </mc:Choice>
              <mc:Fallback>
                <p:oleObj name="Worksheet" r:id="rId2" imgW="4819669" imgH="330510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406650"/>
                        <a:ext cx="5192712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3B800F29-F897-3DCF-D9DF-AB10B175367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D497BCE-34AA-A202-445A-4CCF965F3843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1EF40BF-1CA4-D3A0-258C-93DA091AC8A0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99FD4453-39B5-02B9-C96C-F416925A43EC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8" name="4 - Θέση αριθμού διαφάνειας">
            <a:extLst>
              <a:ext uri="{FF2B5EF4-FFF2-40B4-BE49-F238E27FC236}">
                <a16:creationId xmlns:a16="http://schemas.microsoft.com/office/drawing/2014/main" id="{1BB53D2A-8A75-581B-8569-CE4DA8626F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87E9E7F8-35D8-4CEF-9A3D-7A2110C985F8}" type="slidenum">
              <a:rPr lang="el-GR" altLang="en-US" sz="1600">
                <a:solidFill>
                  <a:schemeClr val="bg1"/>
                </a:solidFill>
              </a:rPr>
              <a:pPr algn="ctr"/>
              <a:t>29</a:t>
            </a:fld>
            <a:endParaRPr lang="el-GR" altLang="en-US" sz="160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5C67B8-1A85-1C48-F632-40789881691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13A014-7646-CE31-4506-F744C601EAB2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D6209D26-F5A0-601A-3CF2-31727A9B43C1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BC98B48-F66D-FB01-3993-26550FFAB3AB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B7475E6-0E83-398D-2198-71516AB1F00E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B6499968-4BA9-0594-07EE-A3860A8EA4FE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4" name="4 - Θέση αριθμού διαφάνειας">
            <a:extLst>
              <a:ext uri="{FF2B5EF4-FFF2-40B4-BE49-F238E27FC236}">
                <a16:creationId xmlns:a16="http://schemas.microsoft.com/office/drawing/2014/main" id="{D08A1BD4-B3D0-8F01-59B0-199E54A564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5FECC517-A27C-4175-8746-51CDA067F715}" type="slidenum">
              <a:rPr lang="el-GR" altLang="en-US" sz="1600">
                <a:solidFill>
                  <a:schemeClr val="bg1"/>
                </a:solidFill>
              </a:rPr>
              <a:pPr algn="ctr"/>
              <a:t>3</a:t>
            </a:fld>
            <a:endParaRPr lang="el-GR" altLang="en-US" sz="160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28204A-028A-3B2F-7F6C-F415720B9025}"/>
              </a:ext>
            </a:extLst>
          </p:cNvPr>
          <p:cNvSpPr txBox="1"/>
          <p:nvPr/>
        </p:nvSpPr>
        <p:spPr>
          <a:xfrm>
            <a:off x="2887663" y="2895600"/>
            <a:ext cx="35893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    </a:t>
            </a:r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Π.Ι.Σ.</a:t>
            </a:r>
            <a:endParaRPr lang="el-GR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              </a:t>
            </a:r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2023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A33CCE4C-57EF-2526-EB47-BCAB19ADF4E0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37895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:a16="http://schemas.microsoft.com/office/drawing/2014/main" id="{F29415A5-754A-2708-71E7-A17ABD5A099B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D812C9B-B376-395A-2BDE-F88DC8C92F51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6FAD37A-7A7B-987E-2AED-0189817BD464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Ηλικιακή Ομάδα:</a:t>
              </a:r>
              <a:endPara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80EBC503-B6BA-0B92-A52F-57ECBAC928BC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820" name="4 - Θέση αριθμού διαφάνειας">
            <a:extLst>
              <a:ext uri="{FF2B5EF4-FFF2-40B4-BE49-F238E27FC236}">
                <a16:creationId xmlns:a16="http://schemas.microsoft.com/office/drawing/2014/main" id="{5A3D7F08-8199-1CE2-945C-7884AB3EA4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E7A799B1-F996-4D72-98AD-5D5BE4433DD5}" type="slidenum">
              <a:rPr lang="el-GR" altLang="en-US" sz="1600"/>
              <a:pPr algn="ctr"/>
              <a:t>30</a:t>
            </a:fld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1">
            <a:extLst>
              <a:ext uri="{FF2B5EF4-FFF2-40B4-BE49-F238E27FC236}">
                <a16:creationId xmlns:a16="http://schemas.microsoft.com/office/drawing/2014/main" id="{802EC685-206E-7F71-E4DB-739BEDA6B124}"/>
              </a:ext>
            </a:extLst>
          </p:cNvPr>
          <p:cNvGrpSpPr>
            <a:grpSpLocks/>
          </p:cNvGrpSpPr>
          <p:nvPr/>
        </p:nvGrpSpPr>
        <p:grpSpPr bwMode="auto">
          <a:xfrm>
            <a:off x="4984750" y="2330450"/>
            <a:ext cx="3267075" cy="3776663"/>
            <a:chOff x="833858" y="2381865"/>
            <a:chExt cx="3266768" cy="3775580"/>
          </a:xfrm>
        </p:grpSpPr>
        <p:pic>
          <p:nvPicPr>
            <p:cNvPr id="35849" name="Graphic 3" descr="Man">
              <a:extLst>
                <a:ext uri="{FF2B5EF4-FFF2-40B4-BE49-F238E27FC236}">
                  <a16:creationId xmlns:a16="http://schemas.microsoft.com/office/drawing/2014/main" id="{54FEE77E-5E4E-7D11-70A3-E089EDE02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58" y="2381865"/>
              <a:ext cx="3266768" cy="326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Box 18">
              <a:extLst>
                <a:ext uri="{FF2B5EF4-FFF2-40B4-BE49-F238E27FC236}">
                  <a16:creationId xmlns:a16="http://schemas.microsoft.com/office/drawing/2014/main" id="{63AEF297-4C79-7BAA-E346-28CA715E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572" y="5757335"/>
              <a:ext cx="1091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el-GR" sz="2000" b="1">
                  <a:solidFill>
                    <a:schemeClr val="tx2"/>
                  </a:solidFill>
                </a:rPr>
                <a:t>Ά</a:t>
              </a:r>
              <a:r>
                <a:rPr lang="el-GR" altLang="el-GR" sz="2000" b="1">
                  <a:solidFill>
                    <a:schemeClr val="tx2"/>
                  </a:solidFill>
                </a:rPr>
                <a:t>νδρες</a:t>
              </a:r>
              <a:endParaRPr lang="en-US" altLang="el-GR" sz="2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35843" name="Group 20">
            <a:extLst>
              <a:ext uri="{FF2B5EF4-FFF2-40B4-BE49-F238E27FC236}">
                <a16:creationId xmlns:a16="http://schemas.microsoft.com/office/drawing/2014/main" id="{42C9949A-10F4-5061-60E1-42BB9BBE3018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330450"/>
            <a:ext cx="3267075" cy="3810000"/>
            <a:chOff x="5060056" y="2381865"/>
            <a:chExt cx="3266768" cy="3809446"/>
          </a:xfrm>
        </p:grpSpPr>
        <p:pic>
          <p:nvPicPr>
            <p:cNvPr id="35847" name="Graphic 8" descr="Woman">
              <a:extLst>
                <a:ext uri="{FF2B5EF4-FFF2-40B4-BE49-F238E27FC236}">
                  <a16:creationId xmlns:a16="http://schemas.microsoft.com/office/drawing/2014/main" id="{7C6340CC-A5AF-30F4-BC76-D9420AC4B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056" y="2381865"/>
              <a:ext cx="3266768" cy="326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C954CF-0D73-7F63-E6C8-E728862A8E20}"/>
                </a:ext>
              </a:extLst>
            </p:cNvPr>
            <p:cNvSpPr txBox="1"/>
            <p:nvPr/>
          </p:nvSpPr>
          <p:spPr>
            <a:xfrm>
              <a:off x="6071199" y="5791319"/>
              <a:ext cx="1244483" cy="3999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35844" name="Chart 14">
            <a:extLst>
              <a:ext uri="{FF2B5EF4-FFF2-40B4-BE49-F238E27FC236}">
                <a16:creationId xmlns:a16="http://schemas.microsoft.com/office/drawing/2014/main" id="{290547CF-97AA-BAFB-10AE-B586BFCF6787}"/>
              </a:ext>
            </a:extLst>
          </p:cNvPr>
          <p:cNvGraphicFramePr>
            <a:graphicFrameLocks/>
          </p:cNvGraphicFramePr>
          <p:nvPr/>
        </p:nvGraphicFramePr>
        <p:xfrm>
          <a:off x="-50800" y="1252538"/>
          <a:ext cx="9245600" cy="565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9254530" imgH="5663675" progId="Excel.Chart.8">
                  <p:embed/>
                </p:oleObj>
              </mc:Choice>
              <mc:Fallback>
                <p:oleObj name="Chart" r:id="rId4" imgW="9254530" imgH="5663675" progId="Excel.Chart.8">
                  <p:embed/>
                  <p:pic>
                    <p:nvPicPr>
                      <p:cNvPr id="0" name="Char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52538"/>
                        <a:ext cx="9245600" cy="565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5">
            <a:extLst>
              <a:ext uri="{FF2B5EF4-FFF2-40B4-BE49-F238E27FC236}">
                <a16:creationId xmlns:a16="http://schemas.microsoft.com/office/drawing/2014/main" id="{D7555AED-2217-41F9-31F8-DB3953F51B02}"/>
              </a:ext>
            </a:extLst>
          </p:cNvPr>
          <p:cNvGrpSpPr/>
          <p:nvPr/>
        </p:nvGrpSpPr>
        <p:grpSpPr>
          <a:xfrm>
            <a:off x="1446380" y="-7"/>
            <a:ext cx="7714872" cy="1303012"/>
            <a:chOff x="1446380" y="-7"/>
            <a:chExt cx="7714872" cy="1303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806432D-6B44-215F-3F21-88D3A82E2E33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21693A13-ADC3-8C99-242E-07BD84E422D5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Φύλο</a:t>
              </a:r>
              <a:endPara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726D44FD-5144-901D-6913-7330A9F21248}"/>
                </a:ext>
              </a:extLst>
            </p:cNvPr>
            <p:cNvSpPr/>
            <p:nvPr/>
          </p:nvSpPr>
          <p:spPr>
            <a:xfrm rot="16200000">
              <a:off x="1088510" y="457940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6" name="4 - Θέση αριθμού διαφάνειας">
            <a:extLst>
              <a:ext uri="{FF2B5EF4-FFF2-40B4-BE49-F238E27FC236}">
                <a16:creationId xmlns:a16="http://schemas.microsoft.com/office/drawing/2014/main" id="{0CFA66F3-ADAD-A46B-4D40-A31E4DC8B0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89B8EA63-5A9F-4787-AE90-6168030D8C82}" type="slidenum">
              <a:rPr lang="el-GR" altLang="en-US" sz="1600"/>
              <a:pPr algn="ctr"/>
              <a:t>31</a:t>
            </a:fld>
            <a:endParaRPr lang="el-GR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B696AAB7-29C4-3A06-51A8-DEE8E81E4690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:a16="http://schemas.microsoft.com/office/drawing/2014/main" id="{76A568AA-C2B4-54F1-8A3F-F1F5F4B07B9A}"/>
              </a:ext>
            </a:extLst>
          </p:cNvPr>
          <p:cNvGrpSpPr/>
          <p:nvPr/>
        </p:nvGrpSpPr>
        <p:grpSpPr>
          <a:xfrm>
            <a:off x="1446380" y="-7"/>
            <a:ext cx="7714872" cy="1303012"/>
            <a:chOff x="1446380" y="-7"/>
            <a:chExt cx="7714872" cy="1303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BCAABCDE-579F-499F-C840-8B2938BAC6D1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C86F139-DF5F-A587-EF7E-B1E8538E5FD6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000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Σε ποια θέση της κλίμακας βρίσκεται το συνολικό μηνιαίο οικογενειακό εισόδημα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του νοικοκυριού σας;</a:t>
              </a:r>
              <a:endPara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522E1B01-8BEF-C93B-B900-2F6163455326}"/>
                </a:ext>
              </a:extLst>
            </p:cNvPr>
            <p:cNvSpPr/>
            <p:nvPr/>
          </p:nvSpPr>
          <p:spPr>
            <a:xfrm rot="16200000">
              <a:off x="1088510" y="457940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868" name="4 - Θέση αριθμού διαφάνειας">
            <a:extLst>
              <a:ext uri="{FF2B5EF4-FFF2-40B4-BE49-F238E27FC236}">
                <a16:creationId xmlns:a16="http://schemas.microsoft.com/office/drawing/2014/main" id="{CD96A581-2CCC-0678-03DC-CBDCBBF997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7D7546F0-53A3-4D58-B0DC-938F4F879C1D}" type="slidenum">
              <a:rPr lang="el-GR" altLang="en-US" sz="1600"/>
              <a:pPr algn="ctr"/>
              <a:t>32</a:t>
            </a:fld>
            <a:endParaRPr lang="el-G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1E4B68E-C09C-D997-D3EB-AD12C42F4311}"/>
              </a:ext>
            </a:extLst>
          </p:cNvPr>
          <p:cNvGraphicFramePr>
            <a:graphicFrameLocks/>
          </p:cNvGraphicFramePr>
          <p:nvPr/>
        </p:nvGraphicFramePr>
        <p:xfrm>
          <a:off x="-254000" y="104298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A13028F-2E1A-A91B-DBA6-4075DC0B8766}"/>
              </a:ext>
            </a:extLst>
          </p:cNvPr>
          <p:cNvSpPr/>
          <p:nvPr/>
        </p:nvSpPr>
        <p:spPr>
          <a:xfrm>
            <a:off x="1446213" y="0"/>
            <a:ext cx="7715250" cy="1300163"/>
          </a:xfrm>
          <a:prstGeom prst="parallelogram">
            <a:avLst>
              <a:gd name="adj" fmla="val 309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0A8DB1F-8A3A-254A-92C0-AA58D1AE1E04}"/>
              </a:ext>
            </a:extLst>
          </p:cNvPr>
          <p:cNvSpPr/>
          <p:nvPr/>
        </p:nvSpPr>
        <p:spPr>
          <a:xfrm>
            <a:off x="1933575" y="0"/>
            <a:ext cx="7210425" cy="130016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κατάσταση: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AD09BA3-6E7B-A1FD-0D05-D909FFB9E418}"/>
              </a:ext>
            </a:extLst>
          </p:cNvPr>
          <p:cNvSpPr/>
          <p:nvPr/>
        </p:nvSpPr>
        <p:spPr>
          <a:xfrm rot="16200000">
            <a:off x="1088231" y="457994"/>
            <a:ext cx="1300163" cy="39052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4" name="4 - Θέση αριθμού διαφάνειας">
            <a:extLst>
              <a:ext uri="{FF2B5EF4-FFF2-40B4-BE49-F238E27FC236}">
                <a16:creationId xmlns:a16="http://schemas.microsoft.com/office/drawing/2014/main" id="{2D0888A3-44A9-1D02-A993-74CAF1DCDF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38B9A616-024E-47A7-BF32-3CF80458B370}" type="slidenum">
              <a:rPr lang="el-GR" altLang="en-US" sz="1600"/>
              <a:pPr algn="ctr"/>
              <a:t>33</a:t>
            </a:fld>
            <a:endParaRPr lang="el-GR" alt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16642-2A50-4CF4-D427-604F0B09637A}"/>
              </a:ext>
            </a:extLst>
          </p:cNvPr>
          <p:cNvSpPr txBox="1"/>
          <p:nvPr/>
        </p:nvSpPr>
        <p:spPr>
          <a:xfrm>
            <a:off x="2901950" y="5981700"/>
            <a:ext cx="769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2,0%</a:t>
            </a:r>
            <a:endParaRPr lang="el-GR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83D622A4-F175-0508-86C2-8483E05A7D27}"/>
              </a:ext>
            </a:extLst>
          </p:cNvPr>
          <p:cNvGraphicFramePr>
            <a:graphicFrameLocks/>
          </p:cNvGraphicFramePr>
          <p:nvPr/>
        </p:nvGraphicFramePr>
        <p:xfrm>
          <a:off x="-266700" y="104933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4 - Θέση αριθμού διαφάνειας">
            <a:extLst>
              <a:ext uri="{FF2B5EF4-FFF2-40B4-BE49-F238E27FC236}">
                <a16:creationId xmlns:a16="http://schemas.microsoft.com/office/drawing/2014/main" id="{1448872F-3BBA-9F92-1437-154A46BDBA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FC575BC3-E2A7-4B18-BCAA-0F2C0B75CDD8}" type="slidenum">
              <a:rPr lang="el-GR" altLang="en-US" sz="1600"/>
              <a:pPr algn="ctr"/>
              <a:t>4</a:t>
            </a:fld>
            <a:endParaRPr lang="el-GR" altLang="en-US" sz="1600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2EEC554D-9CCB-3356-313F-A1A12E5276C3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8D5B302F-2AE8-AFAC-C586-CCC13E65163F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BC54D64-61A4-9841-7B80-2F3A7FCFB125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Είσαστε γενικά ικανοποιημένος/η ή δυσαρεστημένος/η από τις προσφερόμενες Υπηρεσίες Υγείας στη χώρα μας;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A4D05094-5C0C-BA86-673C-723AFA411B96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- Θέση αριθμού διαφάνειας">
            <a:extLst>
              <a:ext uri="{FF2B5EF4-FFF2-40B4-BE49-F238E27FC236}">
                <a16:creationId xmlns:a16="http://schemas.microsoft.com/office/drawing/2014/main" id="{48E7DA92-86A0-4289-981B-325B8BBC81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45B17C86-3500-4B39-8BFB-C59B7BA0E985}" type="slidenum">
              <a:rPr lang="el-GR" altLang="en-US" sz="1600"/>
              <a:pPr algn="ctr"/>
              <a:t>5</a:t>
            </a:fld>
            <a:endParaRPr lang="el-GR" altLang="en-US" sz="16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521DBBBB-5091-DB40-3E82-6FA1635F3E30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B3255CA8-89B0-A9E7-D0D6-EA24E4379E9C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0960380-9861-35F0-5CD8-F86FDF7CDC4C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Είσαστε γενικά ικανοποιημένος/η ή δυσαρεστημένος/η από τις προσφερόμενες Υπηρεσίες Υγείας στη χώρα μας;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A82639E2-3227-31C2-1ABF-25C2AAB5EE55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id="{7EEA93A2-16E1-BAD6-0468-D807BECEB4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300" y="2238375"/>
          <a:ext cx="8094663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08849" imgH="4061499" progId="Excel.Sheet.12">
                  <p:embed/>
                </p:oleObj>
              </mc:Choice>
              <mc:Fallback>
                <p:oleObj name="Worksheet" r:id="rId2" imgW="10408849" imgH="4061499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238375"/>
                        <a:ext cx="8094663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- Θέση αριθμού διαφάνειας">
            <a:extLst>
              <a:ext uri="{FF2B5EF4-FFF2-40B4-BE49-F238E27FC236}">
                <a16:creationId xmlns:a16="http://schemas.microsoft.com/office/drawing/2014/main" id="{9BFD3FF2-BD1E-8D23-E021-C30C5A6C9C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7AC0FB30-7DAD-4BEB-B015-47D1A7093501}" type="slidenum">
              <a:rPr lang="el-GR" altLang="en-US" sz="1600"/>
              <a:pPr algn="ctr"/>
              <a:t>6</a:t>
            </a:fld>
            <a:endParaRPr lang="el-GR" altLang="en-US" sz="16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53FEBEFB-6243-E32B-32CA-81EA53B9CC5B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BB61082E-0930-525B-C6B1-4E71F1E32119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334D97A-E625-FFB7-C653-B2D704903B7E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Είσαστε γενικά ικανοποιημένος/η ή δυσαρεστημένος/η από τις προσφερόμενες Υπηρεσίες Υγείας στη χώρα μας;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8C1301BA-3022-A4EB-8DC2-F5ECB421E06E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10244" name="Object 3">
            <a:extLst>
              <a:ext uri="{FF2B5EF4-FFF2-40B4-BE49-F238E27FC236}">
                <a16:creationId xmlns:a16="http://schemas.microsoft.com/office/drawing/2014/main" id="{E72775DE-C363-71FF-FA83-79DA5FA59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06600"/>
          <a:ext cx="6653213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76874" imgH="4067249" progId="Excel.Sheet.12">
                  <p:embed/>
                </p:oleObj>
              </mc:Choice>
              <mc:Fallback>
                <p:oleObj name="Worksheet" r:id="rId2" imgW="4876874" imgH="4067249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06600"/>
                        <a:ext cx="6653213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A93F56AE-2819-24C6-4C7C-318CDD076CC7}"/>
              </a:ext>
            </a:extLst>
          </p:cNvPr>
          <p:cNvGraphicFramePr>
            <a:graphicFrameLocks/>
          </p:cNvGraphicFramePr>
          <p:nvPr/>
        </p:nvGraphicFramePr>
        <p:xfrm>
          <a:off x="-266700" y="1049338"/>
          <a:ext cx="9652000" cy="606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4 - Θέση αριθμού διαφάνειας">
            <a:extLst>
              <a:ext uri="{FF2B5EF4-FFF2-40B4-BE49-F238E27FC236}">
                <a16:creationId xmlns:a16="http://schemas.microsoft.com/office/drawing/2014/main" id="{350A3D9F-3247-A4C7-6EC8-C1B2A09013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FFBFA6F2-77DF-4C78-80EE-F40CDE5EF213}" type="slidenum">
              <a:rPr lang="el-GR" altLang="en-US" sz="1600"/>
              <a:pPr algn="ctr"/>
              <a:t>7</a:t>
            </a:fld>
            <a:endParaRPr lang="el-GR" altLang="en-US" sz="1600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59887292-713A-39CD-FC1E-94AA29D92512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7DA79C90-A14E-D0B8-BAA2-F42036DE83AA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778D57A0-87DC-C6E3-25DD-37D35E43BA23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Αν εστιάσουμε ειδικότερα στον τομέα της Δημόσιας Υγείας (Νοσοκομεία, Κέντρα Υγείας </a:t>
              </a:r>
              <a:r>
                <a:rPr lang="el-GR" sz="1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κλπ</a:t>
              </a: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 θα λέγατε ότι είσαστε γενικά ικανοποιημένος/η ή δυσαρεστημένος/η από τις προσφερόμενες Υπηρεσίες Δημόσιας Υγείας στη χώρα μας;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5D8205E5-2918-405A-60E8-4CAB604DEC1C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- Θέση αριθμού διαφάνειας">
            <a:extLst>
              <a:ext uri="{FF2B5EF4-FFF2-40B4-BE49-F238E27FC236}">
                <a16:creationId xmlns:a16="http://schemas.microsoft.com/office/drawing/2014/main" id="{6A4526CA-3422-4693-9E54-9ABDA19BE7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AEAE1410-B1DF-444F-A015-E8C4A2250ACE}" type="slidenum">
              <a:rPr lang="el-GR" altLang="en-US" sz="1600"/>
              <a:pPr algn="ctr"/>
              <a:t>8</a:t>
            </a:fld>
            <a:endParaRPr lang="el-GR" altLang="en-US" sz="1600"/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C18A32FC-4D94-3ABA-507B-357E27AFD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238" y="2247900"/>
          <a:ext cx="8343900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08849" imgH="4061499" progId="Excel.Sheet.12">
                  <p:embed/>
                </p:oleObj>
              </mc:Choice>
              <mc:Fallback>
                <p:oleObj name="Worksheet" r:id="rId2" imgW="10408849" imgH="4061499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247900"/>
                        <a:ext cx="8343900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F69C2437-DA99-C607-BC70-8BF4B5C93FB4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93B0ADB9-B2D6-CBED-E397-E62180F9C8D4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00385DF-9E56-4327-41D7-BAF711073E39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Αν εστιάσουμε ειδικότερα στον τομέα της Δημόσιας Υγείας (Νοσοκομεία, Κέντρα Υγείας </a:t>
              </a:r>
              <a:r>
                <a:rPr lang="el-GR" sz="1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κλπ</a:t>
              </a: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 θα λέγατε ότι είσαστε γενικά ικανοποιημένος/η ή δυσαρεστημένος/η από τις προσφερόμενες Υπηρεσίες Δημόσιας Υγείας στη χώρα μας;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94C9CE1-1E20-09D9-5E4C-5C011DD828C2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- Θέση αριθμού διαφάνειας">
            <a:extLst>
              <a:ext uri="{FF2B5EF4-FFF2-40B4-BE49-F238E27FC236}">
                <a16:creationId xmlns:a16="http://schemas.microsoft.com/office/drawing/2014/main" id="{87D6348B-6EB7-941F-2564-A0A9475D3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6900" y="6381750"/>
            <a:ext cx="927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fld id="{4B02426F-2AAE-4972-BD69-1DEB0326F44C}" type="slidenum">
              <a:rPr lang="el-GR" altLang="en-US" sz="1600"/>
              <a:pPr algn="ctr"/>
              <a:t>9</a:t>
            </a:fld>
            <a:endParaRPr lang="el-GR" altLang="en-US" sz="1600"/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C786F3DB-6DAF-1C6A-EF8A-0D5AE0C73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519238"/>
          <a:ext cx="5529262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19616" imgH="4067249" progId="Excel.Sheet.12">
                  <p:embed/>
                </p:oleObj>
              </mc:Choice>
              <mc:Fallback>
                <p:oleObj name="Worksheet" r:id="rId2" imgW="4619616" imgH="4067249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519238"/>
                        <a:ext cx="5529262" cy="48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A555B6D2-E6C5-01AA-BB30-206D889A579B}"/>
              </a:ext>
            </a:extLst>
          </p:cNvPr>
          <p:cNvGrpSpPr/>
          <p:nvPr/>
        </p:nvGrpSpPr>
        <p:grpSpPr>
          <a:xfrm>
            <a:off x="1446380" y="-7"/>
            <a:ext cx="7714872" cy="1301686"/>
            <a:chOff x="1446380" y="-7"/>
            <a:chExt cx="7714872" cy="1301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DC120872-0802-5E47-617B-1785BA7BE281}"/>
                </a:ext>
              </a:extLst>
            </p:cNvPr>
            <p:cNvSpPr/>
            <p:nvPr/>
          </p:nvSpPr>
          <p:spPr>
            <a:xfrm>
              <a:off x="1446380" y="-7"/>
              <a:ext cx="7714872" cy="1299600"/>
            </a:xfrm>
            <a:prstGeom prst="parallelogram">
              <a:avLst>
                <a:gd name="adj" fmla="val 309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DAF6A51F-9C93-53F3-7BEE-C47D6D9CEFAA}"/>
                </a:ext>
              </a:extLst>
            </p:cNvPr>
            <p:cNvSpPr/>
            <p:nvPr/>
          </p:nvSpPr>
          <p:spPr>
            <a:xfrm>
              <a:off x="1933572" y="571"/>
              <a:ext cx="7210428" cy="12996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Αν εστιάσουμε ειδικότερα στον τομέα της Δημόσιας Υγείας (Νοσοκομεία, Κέντρα Υγείας </a:t>
              </a:r>
              <a:r>
                <a:rPr lang="el-GR" sz="16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κλπ</a:t>
              </a:r>
              <a:r>
                <a:rPr lang="el-GR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 θα λέγατε ότι είσαστε γενικά ικανοποιημένος/η ή δυσαρεστημένος/η από τις προσφερόμενες Υπηρεσίες Δημόσιας Υγείας στη χώρα μας;</a:t>
              </a:r>
              <a:endPara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567DDD9E-0F3B-5CB2-3CC5-99E11B5EA3C8}"/>
                </a:ext>
              </a:extLst>
            </p:cNvPr>
            <p:cNvSpPr/>
            <p:nvPr/>
          </p:nvSpPr>
          <p:spPr>
            <a:xfrm rot="16200000">
              <a:off x="1088510" y="456614"/>
              <a:ext cx="1299600" cy="39052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_ΠΑΡΟΥΣΙΑΣΗ_ΠΙΣ_ΚΟΙΝΟ_ΑΠΡΙΛΙΟΣ-23neo</Template>
  <TotalTime>132</TotalTime>
  <Words>815</Words>
  <Application>Microsoft Office PowerPoint</Application>
  <PresentationFormat>Προβολή στην οθόνη (4:3)</PresentationFormat>
  <Paragraphs>150</Paragraphs>
  <Slides>33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Century Gothic</vt:lpstr>
      <vt:lpstr>Arial</vt:lpstr>
      <vt:lpstr>Calibri</vt:lpstr>
      <vt:lpstr>Theme_temp</vt:lpstr>
      <vt:lpstr>Worksheet</vt:lpstr>
      <vt:lpstr>Φύλλο εργασίας του Microsoft Excel</vt:lpstr>
      <vt:lpstr>Γράφημα του Microsoft Excel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 Katsantonis</dc:creator>
  <cp:lastModifiedBy>ΠΙΣ ΓΡΑΜΜΑΤΕΙΑ Δ.Σ.</cp:lastModifiedBy>
  <cp:revision>23</cp:revision>
  <dcterms:created xsi:type="dcterms:W3CDTF">2023-04-26T07:30:14Z</dcterms:created>
  <dcterms:modified xsi:type="dcterms:W3CDTF">2023-05-24T10:56:59Z</dcterms:modified>
</cp:coreProperties>
</file>